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844317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162084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3823378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1420274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44C2B6-7633-4B30-B11A-06691C679017}"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505088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44C2B6-7633-4B30-B11A-06691C679017}"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2545761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44C2B6-7633-4B30-B11A-06691C679017}"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2944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44C2B6-7633-4B30-B11A-06691C679017}"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133742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4C2B6-7633-4B30-B11A-06691C679017}"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1241642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4C2B6-7633-4B30-B11A-06691C679017}"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1983793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4C2B6-7633-4B30-B11A-06691C679017}"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t>‹#›</a:t>
            </a:fld>
            <a:endParaRPr lang="en-US"/>
          </a:p>
        </p:txBody>
      </p:sp>
    </p:spTree>
    <p:extLst>
      <p:ext uri="{BB962C8B-B14F-4D97-AF65-F5344CB8AC3E}">
        <p14:creationId xmlns:p14="http://schemas.microsoft.com/office/powerpoint/2010/main" val="47979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4C2B6-7633-4B30-B11A-06691C679017}" type="datetimeFigureOut">
              <a:rPr lang="en-US" smtClean="0"/>
              <a:t>9/1/2021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BB4C4-3064-450C-86EE-57EA4B17E838}" type="slidenum">
              <a:rPr lang="en-US" smtClean="0"/>
              <a:t>‹#›</a:t>
            </a:fld>
            <a:endParaRPr lang="en-US"/>
          </a:p>
        </p:txBody>
      </p:sp>
    </p:spTree>
    <p:extLst>
      <p:ext uri="{BB962C8B-B14F-4D97-AF65-F5344CB8AC3E}">
        <p14:creationId xmlns:p14="http://schemas.microsoft.com/office/powerpoint/2010/main" val="392957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prstTxWarp prst="textChevron">
              <a:avLst/>
            </a:prstTxWarp>
            <a:normAutofit/>
          </a:bodyPr>
          <a:lstStyle/>
          <a:p>
            <a:r>
              <a:rPr 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TIN HỌC 11</a:t>
            </a:r>
            <a:endParaRPr lang="en-US" sz="6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85800" y="1905000"/>
            <a:ext cx="8157072" cy="3650226"/>
          </a:xfrm>
        </p:spPr>
        <p:txBody>
          <a:bodyPr>
            <a:noAutofit/>
          </a:bodyPr>
          <a:lstStyle/>
          <a:p>
            <a:r>
              <a:rPr lang="en-US" sz="4800" b="1" dirty="0"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KHÁI </a:t>
            </a:r>
            <a:r>
              <a:rPr lang="en-US" sz="4800" b="1"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NIỆM </a:t>
            </a:r>
          </a:p>
          <a:p>
            <a:r>
              <a:rPr lang="en-US" sz="4800" b="1"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LẬP TRÌNH </a:t>
            </a:r>
          </a:p>
          <a:p>
            <a:r>
              <a:rPr lang="en-US" sz="4800" b="1"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VÀ </a:t>
            </a:r>
            <a:r>
              <a:rPr lang="en-US" sz="4800" b="1" dirty="0"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NGÔN NGỮ LẬP TRÌNH</a:t>
            </a:r>
            <a:endParaRPr lang="en-US" sz="4800" b="1"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301127" y="1905000"/>
            <a:ext cx="1103187" cy="523220"/>
          </a:xfrm>
          <a:prstGeom prst="rect">
            <a:avLst/>
          </a:prstGeom>
        </p:spPr>
        <p:txBody>
          <a:bodyPr wrap="none">
            <a:spAutoFit/>
          </a:bodyPr>
          <a:lstStyle/>
          <a:p>
            <a:pPr algn="ctr"/>
            <a:r>
              <a:rPr lang="en-US" sz="2800" b="1" u="sng" dirty="0"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BÀI 1</a:t>
            </a:r>
            <a:endParaRPr lang="en-US" sz="2800" b="1" u="sng"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62371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26" presetClass="entr" presetSubtype="0" fill="hold"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80">
                                          <p:stCondLst>
                                            <p:cond delay="0"/>
                                          </p:stCondLst>
                                        </p:cTn>
                                        <p:tgtEl>
                                          <p:spTgt spid="3">
                                            <p:txEl>
                                              <p:pRg st="0" end="0"/>
                                            </p:txEl>
                                          </p:spTgt>
                                        </p:tgtEl>
                                      </p:cBhvr>
                                    </p:animEffect>
                                    <p:anim calcmode="lin" valueType="num">
                                      <p:cBhvr>
                                        <p:cTn id="17"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xEl>
                                              <p:pRg st="0" end="0"/>
                                            </p:txEl>
                                          </p:spTgt>
                                        </p:tgtEl>
                                      </p:cBhvr>
                                      <p:to x="100000" y="60000"/>
                                    </p:animScale>
                                    <p:animScale>
                                      <p:cBhvr>
                                        <p:cTn id="23" dur="166" decel="50000">
                                          <p:stCondLst>
                                            <p:cond delay="676"/>
                                          </p:stCondLst>
                                        </p:cTn>
                                        <p:tgtEl>
                                          <p:spTgt spid="3">
                                            <p:txEl>
                                              <p:pRg st="0" end="0"/>
                                            </p:txEl>
                                          </p:spTgt>
                                        </p:tgtEl>
                                      </p:cBhvr>
                                      <p:to x="100000" y="100000"/>
                                    </p:animScale>
                                    <p:animScale>
                                      <p:cBhvr>
                                        <p:cTn id="24" dur="26">
                                          <p:stCondLst>
                                            <p:cond delay="1312"/>
                                          </p:stCondLst>
                                        </p:cTn>
                                        <p:tgtEl>
                                          <p:spTgt spid="3">
                                            <p:txEl>
                                              <p:pRg st="0" end="0"/>
                                            </p:txEl>
                                          </p:spTgt>
                                        </p:tgtEl>
                                      </p:cBhvr>
                                      <p:to x="100000" y="80000"/>
                                    </p:animScale>
                                    <p:animScale>
                                      <p:cBhvr>
                                        <p:cTn id="25" dur="166" decel="50000">
                                          <p:stCondLst>
                                            <p:cond delay="1338"/>
                                          </p:stCondLst>
                                        </p:cTn>
                                        <p:tgtEl>
                                          <p:spTgt spid="3">
                                            <p:txEl>
                                              <p:pRg st="0" end="0"/>
                                            </p:txEl>
                                          </p:spTgt>
                                        </p:tgtEl>
                                      </p:cBhvr>
                                      <p:to x="100000" y="100000"/>
                                    </p:animScale>
                                    <p:animScale>
                                      <p:cBhvr>
                                        <p:cTn id="26" dur="26">
                                          <p:stCondLst>
                                            <p:cond delay="1642"/>
                                          </p:stCondLst>
                                        </p:cTn>
                                        <p:tgtEl>
                                          <p:spTgt spid="3">
                                            <p:txEl>
                                              <p:pRg st="0" end="0"/>
                                            </p:txEl>
                                          </p:spTgt>
                                        </p:tgtEl>
                                      </p:cBhvr>
                                      <p:to x="100000" y="90000"/>
                                    </p:animScale>
                                    <p:animScale>
                                      <p:cBhvr>
                                        <p:cTn id="27" dur="166" decel="50000">
                                          <p:stCondLst>
                                            <p:cond delay="1668"/>
                                          </p:stCondLst>
                                        </p:cTn>
                                        <p:tgtEl>
                                          <p:spTgt spid="3">
                                            <p:txEl>
                                              <p:pRg st="0" end="0"/>
                                            </p:txEl>
                                          </p:spTgt>
                                        </p:tgtEl>
                                      </p:cBhvr>
                                      <p:to x="100000" y="100000"/>
                                    </p:animScale>
                                    <p:animScale>
                                      <p:cBhvr>
                                        <p:cTn id="28" dur="26">
                                          <p:stCondLst>
                                            <p:cond delay="1808"/>
                                          </p:stCondLst>
                                        </p:cTn>
                                        <p:tgtEl>
                                          <p:spTgt spid="3">
                                            <p:txEl>
                                              <p:pRg st="0" end="0"/>
                                            </p:txEl>
                                          </p:spTgt>
                                        </p:tgtEl>
                                      </p:cBhvr>
                                      <p:to x="100000" y="95000"/>
                                    </p:animScale>
                                    <p:animScale>
                                      <p:cBhvr>
                                        <p:cTn id="29" dur="166" decel="50000">
                                          <p:stCondLst>
                                            <p:cond delay="1834"/>
                                          </p:stCondLst>
                                        </p:cTn>
                                        <p:tgtEl>
                                          <p:spTgt spid="3">
                                            <p:txEl>
                                              <p:pRg st="0" end="0"/>
                                            </p:txEl>
                                          </p:spTgt>
                                        </p:tgtEl>
                                      </p:cBhvr>
                                      <p:to x="100000" y="100000"/>
                                    </p:animScale>
                                  </p:childTnLst>
                                </p:cTn>
                              </p:par>
                            </p:childTnLst>
                          </p:cTn>
                        </p:par>
                        <p:par>
                          <p:cTn id="30" fill="hold">
                            <p:stCondLst>
                              <p:cond delay="3000"/>
                            </p:stCondLst>
                            <p:childTnLst>
                              <p:par>
                                <p:cTn id="31" presetID="26" presetClass="entr" presetSubtype="0" fill="hold" nodeType="after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par>
                          <p:cTn id="47" fill="hold">
                            <p:stCondLst>
                              <p:cond delay="5000"/>
                            </p:stCondLst>
                            <p:childTnLst>
                              <p:par>
                                <p:cTn id="48" presetID="26" presetClass="entr" presetSubtype="0" fill="hold" nodeType="after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wipe(down)">
                                      <p:cBhvr>
                                        <p:cTn id="50" dur="580">
                                          <p:stCondLst>
                                            <p:cond delay="0"/>
                                          </p:stCondLst>
                                        </p:cTn>
                                        <p:tgtEl>
                                          <p:spTgt spid="3">
                                            <p:txEl>
                                              <p:pRg st="2" end="2"/>
                                            </p:txEl>
                                          </p:spTgt>
                                        </p:tgtEl>
                                      </p:cBhvr>
                                    </p:animEffect>
                                    <p:anim calcmode="lin" valueType="num">
                                      <p:cBhvr>
                                        <p:cTn id="5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2" end="2"/>
                                            </p:txEl>
                                          </p:spTgt>
                                        </p:tgtEl>
                                      </p:cBhvr>
                                      <p:to x="100000" y="60000"/>
                                    </p:animScale>
                                    <p:animScale>
                                      <p:cBhvr>
                                        <p:cTn id="57" dur="166" decel="50000">
                                          <p:stCondLst>
                                            <p:cond delay="676"/>
                                          </p:stCondLst>
                                        </p:cTn>
                                        <p:tgtEl>
                                          <p:spTgt spid="3">
                                            <p:txEl>
                                              <p:pRg st="2" end="2"/>
                                            </p:txEl>
                                          </p:spTgt>
                                        </p:tgtEl>
                                      </p:cBhvr>
                                      <p:to x="100000" y="100000"/>
                                    </p:animScale>
                                    <p:animScale>
                                      <p:cBhvr>
                                        <p:cTn id="58" dur="26">
                                          <p:stCondLst>
                                            <p:cond delay="1312"/>
                                          </p:stCondLst>
                                        </p:cTn>
                                        <p:tgtEl>
                                          <p:spTgt spid="3">
                                            <p:txEl>
                                              <p:pRg st="2" end="2"/>
                                            </p:txEl>
                                          </p:spTgt>
                                        </p:tgtEl>
                                      </p:cBhvr>
                                      <p:to x="100000" y="80000"/>
                                    </p:animScale>
                                    <p:animScale>
                                      <p:cBhvr>
                                        <p:cTn id="59" dur="166" decel="50000">
                                          <p:stCondLst>
                                            <p:cond delay="1338"/>
                                          </p:stCondLst>
                                        </p:cTn>
                                        <p:tgtEl>
                                          <p:spTgt spid="3">
                                            <p:txEl>
                                              <p:pRg st="2" end="2"/>
                                            </p:txEl>
                                          </p:spTgt>
                                        </p:tgtEl>
                                      </p:cBhvr>
                                      <p:to x="100000" y="100000"/>
                                    </p:animScale>
                                    <p:animScale>
                                      <p:cBhvr>
                                        <p:cTn id="60" dur="26">
                                          <p:stCondLst>
                                            <p:cond delay="1642"/>
                                          </p:stCondLst>
                                        </p:cTn>
                                        <p:tgtEl>
                                          <p:spTgt spid="3">
                                            <p:txEl>
                                              <p:pRg st="2" end="2"/>
                                            </p:txEl>
                                          </p:spTgt>
                                        </p:tgtEl>
                                      </p:cBhvr>
                                      <p:to x="100000" y="90000"/>
                                    </p:animScale>
                                    <p:animScale>
                                      <p:cBhvr>
                                        <p:cTn id="61" dur="166" decel="50000">
                                          <p:stCondLst>
                                            <p:cond delay="1668"/>
                                          </p:stCondLst>
                                        </p:cTn>
                                        <p:tgtEl>
                                          <p:spTgt spid="3">
                                            <p:txEl>
                                              <p:pRg st="2" end="2"/>
                                            </p:txEl>
                                          </p:spTgt>
                                        </p:tgtEl>
                                      </p:cBhvr>
                                      <p:to x="100000" y="100000"/>
                                    </p:animScale>
                                    <p:animScale>
                                      <p:cBhvr>
                                        <p:cTn id="62" dur="26">
                                          <p:stCondLst>
                                            <p:cond delay="1808"/>
                                          </p:stCondLst>
                                        </p:cTn>
                                        <p:tgtEl>
                                          <p:spTgt spid="3">
                                            <p:txEl>
                                              <p:pRg st="2" end="2"/>
                                            </p:txEl>
                                          </p:spTgt>
                                        </p:tgtEl>
                                      </p:cBhvr>
                                      <p:to x="100000" y="95000"/>
                                    </p:animScale>
                                    <p:animScale>
                                      <p:cBhvr>
                                        <p:cTn id="63" dur="166" decel="50000">
                                          <p:stCondLst>
                                            <p:cond delay="1834"/>
                                          </p:stCondLst>
                                        </p:cTn>
                                        <p:tgtEl>
                                          <p:spTgt spid="3">
                                            <p:txEl>
                                              <p:pRg st="2" end="2"/>
                                            </p:txEl>
                                          </p:spTgt>
                                        </p:tgtEl>
                                      </p:cBhvr>
                                      <p:to x="100000" y="100000"/>
                                    </p:animScale>
                                  </p:childTnLst>
                                </p:cTn>
                              </p:par>
                            </p:childTnLst>
                          </p:cTn>
                        </p:par>
                        <p:par>
                          <p:cTn id="64" fill="hold">
                            <p:stCondLst>
                              <p:cond delay="7000"/>
                            </p:stCondLst>
                            <p:childTnLst>
                              <p:par>
                                <p:cTn id="65" presetID="32" presetClass="emph" presetSubtype="0" fill="hold" grpId="0" nodeType="afterEffect">
                                  <p:stCondLst>
                                    <p:cond delay="0"/>
                                  </p:stCondLst>
                                  <p:childTnLst>
                                    <p:animRot by="120000">
                                      <p:cBhvr>
                                        <p:cTn id="66" dur="100" fill="hold">
                                          <p:stCondLst>
                                            <p:cond delay="0"/>
                                          </p:stCondLst>
                                        </p:cTn>
                                        <p:tgtEl>
                                          <p:spTgt spid="3">
                                            <p:txEl>
                                              <p:pRg st="0" end="0"/>
                                            </p:txEl>
                                          </p:spTgt>
                                        </p:tgtEl>
                                        <p:attrNameLst>
                                          <p:attrName>r</p:attrName>
                                        </p:attrNameLst>
                                      </p:cBhvr>
                                    </p:animRot>
                                    <p:animRot by="-240000">
                                      <p:cBhvr>
                                        <p:cTn id="67" dur="200" fill="hold">
                                          <p:stCondLst>
                                            <p:cond delay="200"/>
                                          </p:stCondLst>
                                        </p:cTn>
                                        <p:tgtEl>
                                          <p:spTgt spid="3">
                                            <p:txEl>
                                              <p:pRg st="0" end="0"/>
                                            </p:txEl>
                                          </p:spTgt>
                                        </p:tgtEl>
                                        <p:attrNameLst>
                                          <p:attrName>r</p:attrName>
                                        </p:attrNameLst>
                                      </p:cBhvr>
                                    </p:animRot>
                                    <p:animRot by="240000">
                                      <p:cBhvr>
                                        <p:cTn id="68" dur="200" fill="hold">
                                          <p:stCondLst>
                                            <p:cond delay="400"/>
                                          </p:stCondLst>
                                        </p:cTn>
                                        <p:tgtEl>
                                          <p:spTgt spid="3">
                                            <p:txEl>
                                              <p:pRg st="0" end="0"/>
                                            </p:txEl>
                                          </p:spTgt>
                                        </p:tgtEl>
                                        <p:attrNameLst>
                                          <p:attrName>r</p:attrName>
                                        </p:attrNameLst>
                                      </p:cBhvr>
                                    </p:animRot>
                                    <p:animRot by="-240000">
                                      <p:cBhvr>
                                        <p:cTn id="69" dur="200" fill="hold">
                                          <p:stCondLst>
                                            <p:cond delay="600"/>
                                          </p:stCondLst>
                                        </p:cTn>
                                        <p:tgtEl>
                                          <p:spTgt spid="3">
                                            <p:txEl>
                                              <p:pRg st="0" end="0"/>
                                            </p:txEl>
                                          </p:spTgt>
                                        </p:tgtEl>
                                        <p:attrNameLst>
                                          <p:attrName>r</p:attrName>
                                        </p:attrNameLst>
                                      </p:cBhvr>
                                    </p:animRot>
                                    <p:animRot by="120000">
                                      <p:cBhvr>
                                        <p:cTn id="70" dur="200" fill="hold">
                                          <p:stCondLst>
                                            <p:cond delay="800"/>
                                          </p:stCondLst>
                                        </p:cTn>
                                        <p:tgtEl>
                                          <p:spTgt spid="3">
                                            <p:txEl>
                                              <p:pRg st="0" end="0"/>
                                            </p:txEl>
                                          </p:spTgt>
                                        </p:tgtEl>
                                        <p:attrNameLst>
                                          <p:attrName>r</p:attrName>
                                        </p:attrNameLst>
                                      </p:cBhvr>
                                    </p:animRot>
                                  </p:childTnLst>
                                </p:cTn>
                              </p:par>
                            </p:childTnLst>
                          </p:cTn>
                        </p:par>
                        <p:par>
                          <p:cTn id="71" fill="hold">
                            <p:stCondLst>
                              <p:cond delay="8000"/>
                            </p:stCondLst>
                            <p:childTnLst>
                              <p:par>
                                <p:cTn id="72" presetID="32" presetClass="emph" presetSubtype="0" fill="hold" grpId="0" nodeType="afterEffect">
                                  <p:stCondLst>
                                    <p:cond delay="0"/>
                                  </p:stCondLst>
                                  <p:childTnLst>
                                    <p:animRot by="120000">
                                      <p:cBhvr>
                                        <p:cTn id="73" dur="100" fill="hold">
                                          <p:stCondLst>
                                            <p:cond delay="0"/>
                                          </p:stCondLst>
                                        </p:cTn>
                                        <p:tgtEl>
                                          <p:spTgt spid="3">
                                            <p:txEl>
                                              <p:pRg st="1" end="1"/>
                                            </p:txEl>
                                          </p:spTgt>
                                        </p:tgtEl>
                                        <p:attrNameLst>
                                          <p:attrName>r</p:attrName>
                                        </p:attrNameLst>
                                      </p:cBhvr>
                                    </p:animRot>
                                    <p:animRot by="-240000">
                                      <p:cBhvr>
                                        <p:cTn id="74" dur="200" fill="hold">
                                          <p:stCondLst>
                                            <p:cond delay="200"/>
                                          </p:stCondLst>
                                        </p:cTn>
                                        <p:tgtEl>
                                          <p:spTgt spid="3">
                                            <p:txEl>
                                              <p:pRg st="1" end="1"/>
                                            </p:txEl>
                                          </p:spTgt>
                                        </p:tgtEl>
                                        <p:attrNameLst>
                                          <p:attrName>r</p:attrName>
                                        </p:attrNameLst>
                                      </p:cBhvr>
                                    </p:animRot>
                                    <p:animRot by="240000">
                                      <p:cBhvr>
                                        <p:cTn id="75" dur="200" fill="hold">
                                          <p:stCondLst>
                                            <p:cond delay="400"/>
                                          </p:stCondLst>
                                        </p:cTn>
                                        <p:tgtEl>
                                          <p:spTgt spid="3">
                                            <p:txEl>
                                              <p:pRg st="1" end="1"/>
                                            </p:txEl>
                                          </p:spTgt>
                                        </p:tgtEl>
                                        <p:attrNameLst>
                                          <p:attrName>r</p:attrName>
                                        </p:attrNameLst>
                                      </p:cBhvr>
                                    </p:animRot>
                                    <p:animRot by="-240000">
                                      <p:cBhvr>
                                        <p:cTn id="76" dur="200" fill="hold">
                                          <p:stCondLst>
                                            <p:cond delay="600"/>
                                          </p:stCondLst>
                                        </p:cTn>
                                        <p:tgtEl>
                                          <p:spTgt spid="3">
                                            <p:txEl>
                                              <p:pRg st="1" end="1"/>
                                            </p:txEl>
                                          </p:spTgt>
                                        </p:tgtEl>
                                        <p:attrNameLst>
                                          <p:attrName>r</p:attrName>
                                        </p:attrNameLst>
                                      </p:cBhvr>
                                    </p:animRot>
                                    <p:animRot by="120000">
                                      <p:cBhvr>
                                        <p:cTn id="77" dur="200" fill="hold">
                                          <p:stCondLst>
                                            <p:cond delay="800"/>
                                          </p:stCondLst>
                                        </p:cTn>
                                        <p:tgtEl>
                                          <p:spTgt spid="3">
                                            <p:txEl>
                                              <p:pRg st="1" end="1"/>
                                            </p:txEl>
                                          </p:spTgt>
                                        </p:tgtEl>
                                        <p:attrNameLst>
                                          <p:attrName>r</p:attrName>
                                        </p:attrNameLst>
                                      </p:cBhvr>
                                    </p:animRot>
                                  </p:childTnLst>
                                </p:cTn>
                              </p:par>
                            </p:childTnLst>
                          </p:cTn>
                        </p:par>
                        <p:par>
                          <p:cTn id="78" fill="hold">
                            <p:stCondLst>
                              <p:cond delay="9000"/>
                            </p:stCondLst>
                            <p:childTnLst>
                              <p:par>
                                <p:cTn id="79" presetID="32" presetClass="emph" presetSubtype="0" fill="hold" grpId="0" nodeType="afterEffect">
                                  <p:stCondLst>
                                    <p:cond delay="0"/>
                                  </p:stCondLst>
                                  <p:childTnLst>
                                    <p:animRot by="120000">
                                      <p:cBhvr>
                                        <p:cTn id="80" dur="100" fill="hold">
                                          <p:stCondLst>
                                            <p:cond delay="0"/>
                                          </p:stCondLst>
                                        </p:cTn>
                                        <p:tgtEl>
                                          <p:spTgt spid="3">
                                            <p:txEl>
                                              <p:pRg st="2" end="2"/>
                                            </p:txEl>
                                          </p:spTgt>
                                        </p:tgtEl>
                                        <p:attrNameLst>
                                          <p:attrName>r</p:attrName>
                                        </p:attrNameLst>
                                      </p:cBhvr>
                                    </p:animRot>
                                    <p:animRot by="-240000">
                                      <p:cBhvr>
                                        <p:cTn id="81" dur="200" fill="hold">
                                          <p:stCondLst>
                                            <p:cond delay="200"/>
                                          </p:stCondLst>
                                        </p:cTn>
                                        <p:tgtEl>
                                          <p:spTgt spid="3">
                                            <p:txEl>
                                              <p:pRg st="2" end="2"/>
                                            </p:txEl>
                                          </p:spTgt>
                                        </p:tgtEl>
                                        <p:attrNameLst>
                                          <p:attrName>r</p:attrName>
                                        </p:attrNameLst>
                                      </p:cBhvr>
                                    </p:animRot>
                                    <p:animRot by="240000">
                                      <p:cBhvr>
                                        <p:cTn id="82" dur="200" fill="hold">
                                          <p:stCondLst>
                                            <p:cond delay="400"/>
                                          </p:stCondLst>
                                        </p:cTn>
                                        <p:tgtEl>
                                          <p:spTgt spid="3">
                                            <p:txEl>
                                              <p:pRg st="2" end="2"/>
                                            </p:txEl>
                                          </p:spTgt>
                                        </p:tgtEl>
                                        <p:attrNameLst>
                                          <p:attrName>r</p:attrName>
                                        </p:attrNameLst>
                                      </p:cBhvr>
                                    </p:animRot>
                                    <p:animRot by="-240000">
                                      <p:cBhvr>
                                        <p:cTn id="83" dur="200" fill="hold">
                                          <p:stCondLst>
                                            <p:cond delay="600"/>
                                          </p:stCondLst>
                                        </p:cTn>
                                        <p:tgtEl>
                                          <p:spTgt spid="3">
                                            <p:txEl>
                                              <p:pRg st="2" end="2"/>
                                            </p:txEl>
                                          </p:spTgt>
                                        </p:tgtEl>
                                        <p:attrNameLst>
                                          <p:attrName>r</p:attrName>
                                        </p:attrNameLst>
                                      </p:cBhvr>
                                    </p:animRot>
                                    <p:animRot by="120000">
                                      <p:cBhvr>
                                        <p:cTn id="84" dur="200" fill="hold">
                                          <p:stCondLst>
                                            <p:cond delay="80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Oval 5"/>
          <p:cNvSpPr/>
          <p:nvPr/>
        </p:nvSpPr>
        <p:spPr>
          <a:xfrm>
            <a:off x="1981200" y="737665"/>
            <a:ext cx="6019800" cy="2209800"/>
          </a:xfrm>
          <a:prstGeom prst="ellipse">
            <a:avLst/>
          </a:pr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smtClean="0">
                <a:solidFill>
                  <a:srgbClr val="FF0000"/>
                </a:solidFill>
              </a:rPr>
              <a:t>Làm thế nào để máy tính hiểu và thực hiện được thuật toán đã lựa chọn để giải bài toán?</a:t>
            </a:r>
            <a:endParaRPr lang="en-US" sz="2800" dirty="0">
              <a:solidFill>
                <a:srgbClr val="FF0000"/>
              </a:solidFill>
            </a:endParaRPr>
          </a:p>
        </p:txBody>
      </p:sp>
      <p:sp>
        <p:nvSpPr>
          <p:cNvPr id="13" name="Oval 12"/>
          <p:cNvSpPr/>
          <p:nvPr/>
        </p:nvSpPr>
        <p:spPr>
          <a:xfrm>
            <a:off x="1981200" y="2526890"/>
            <a:ext cx="704236" cy="457200"/>
          </a:xfrm>
          <a:prstGeom prst="ellipse">
            <a:avLst/>
          </a:pr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853628" y="3026369"/>
            <a:ext cx="323236" cy="331839"/>
          </a:xfrm>
          <a:prstGeom prst="ellipse">
            <a:avLst/>
          </a:pr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819400" y="3801642"/>
            <a:ext cx="6096000" cy="1384995"/>
          </a:xfrm>
          <a:prstGeom prst="rect">
            <a:avLst/>
          </a:prstGeom>
        </p:spPr>
        <p:txBody>
          <a:bodyPr wrap="square">
            <a:spAutoFit/>
          </a:bodyPr>
          <a:lstStyle/>
          <a:p>
            <a:r>
              <a:rPr lang="vi-VN" dirty="0" smtClean="0">
                <a:sym typeface="Wingdings"/>
              </a:rPr>
              <a:t></a:t>
            </a:r>
            <a:r>
              <a:rPr lang="vi-VN" sz="2800" dirty="0" smtClean="0">
                <a:solidFill>
                  <a:schemeClr val="tx2">
                    <a:lumMod val="50000"/>
                  </a:schemeClr>
                </a:solidFill>
              </a:rPr>
              <a:t>Cần diễn tả thuật toán bằng ngôn ngữ sao cho m</a:t>
            </a:r>
            <a:r>
              <a:rPr lang="en-US" sz="2800" dirty="0" err="1" smtClean="0">
                <a:solidFill>
                  <a:schemeClr val="tx2">
                    <a:lumMod val="50000"/>
                  </a:schemeClr>
                </a:solidFill>
                <a:latin typeface="Arial" panose="020B0604020202020204" pitchFamily="34" charset="0"/>
                <a:cs typeface="Arial" panose="020B0604020202020204" pitchFamily="34" charset="0"/>
              </a:rPr>
              <a:t>áy</a:t>
            </a:r>
            <a:r>
              <a:rPr lang="vi-VN" sz="2800" dirty="0" smtClean="0">
                <a:solidFill>
                  <a:schemeClr val="tx2">
                    <a:lumMod val="50000"/>
                  </a:schemeClr>
                </a:solidFill>
              </a:rPr>
              <a:t> tính</a:t>
            </a:r>
            <a:r>
              <a:rPr lang="en-US" sz="2800" dirty="0" smtClean="0">
                <a:solidFill>
                  <a:schemeClr val="tx2">
                    <a:lumMod val="50000"/>
                  </a:schemeClr>
                </a:solidFill>
              </a:rPr>
              <a:t> </a:t>
            </a:r>
            <a:r>
              <a:rPr lang="en-US" sz="2800" dirty="0" err="1" smtClean="0">
                <a:solidFill>
                  <a:schemeClr val="tx2">
                    <a:lumMod val="50000"/>
                  </a:schemeClr>
                </a:solidFill>
                <a:latin typeface="Arial" panose="020B0604020202020204" pitchFamily="34" charset="0"/>
                <a:cs typeface="Arial" panose="020B0604020202020204" pitchFamily="34" charset="0"/>
              </a:rPr>
              <a:t>hiểu</a:t>
            </a:r>
            <a:r>
              <a:rPr lang="en-US" sz="2800" dirty="0" smtClean="0">
                <a:solidFill>
                  <a:schemeClr val="tx2">
                    <a:lumMod val="50000"/>
                  </a:schemeClr>
                </a:solidFill>
                <a:latin typeface="Arial" panose="020B0604020202020204" pitchFamily="34" charset="0"/>
                <a:cs typeface="Arial" panose="020B0604020202020204" pitchFamily="34" charset="0"/>
              </a:rPr>
              <a:t> </a:t>
            </a:r>
            <a:r>
              <a:rPr lang="en-US" sz="2800" dirty="0" err="1" smtClean="0">
                <a:solidFill>
                  <a:schemeClr val="tx2">
                    <a:lumMod val="50000"/>
                  </a:schemeClr>
                </a:solidFill>
                <a:latin typeface="Arial" panose="020B0604020202020204" pitchFamily="34" charset="0"/>
                <a:cs typeface="Arial" panose="020B0604020202020204" pitchFamily="34" charset="0"/>
              </a:rPr>
              <a:t>được</a:t>
            </a:r>
            <a:r>
              <a:rPr lang="en-US" sz="2800" dirty="0" smtClean="0">
                <a:solidFill>
                  <a:schemeClr val="tx2">
                    <a:lumMod val="50000"/>
                  </a:schemeClr>
                </a:solidFill>
                <a:latin typeface="Arial" panose="020B0604020202020204" pitchFamily="34" charset="0"/>
                <a:cs typeface="Arial" panose="020B0604020202020204" pitchFamily="34" charset="0"/>
              </a:rPr>
              <a:t> </a:t>
            </a:r>
            <a:r>
              <a:rPr lang="vi-VN" sz="2800" dirty="0" smtClean="0">
                <a:solidFill>
                  <a:schemeClr val="tx2">
                    <a:lumMod val="50000"/>
                  </a:schemeClr>
                </a:solidFill>
              </a:rPr>
              <a:t>thực hiện được.</a:t>
            </a:r>
            <a:endParaRPr lang="en-US" sz="2800" dirty="0">
              <a:solidFill>
                <a:schemeClr val="tx2">
                  <a:lumMod val="50000"/>
                </a:schemeClr>
              </a:solidFill>
            </a:endParaRPr>
          </a:p>
        </p:txBody>
      </p:sp>
      <p:sp>
        <p:nvSpPr>
          <p:cNvPr id="17" name="Rounded Rectangle 16"/>
          <p:cNvSpPr/>
          <p:nvPr/>
        </p:nvSpPr>
        <p:spPr>
          <a:xfrm>
            <a:off x="469984" y="609600"/>
            <a:ext cx="8110136" cy="10668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mj-lt"/>
              <a:buAutoNum type="arabicPeriod"/>
            </a:pPr>
            <a:r>
              <a:rPr lang="en-US" sz="4400" b="1" dirty="0" err="1" smtClean="0">
                <a:solidFill>
                  <a:srgbClr val="FF0000"/>
                </a:solidFill>
                <a:effectLst>
                  <a:outerShdw blurRad="38100" dist="38100" dir="2700000" algn="tl">
                    <a:srgbClr val="000000">
                      <a:alpha val="43137"/>
                    </a:srgbClr>
                  </a:outerShdw>
                </a:effectLst>
              </a:rPr>
              <a:t>Khái</a:t>
            </a:r>
            <a:r>
              <a:rPr lang="en-US" sz="4400" b="1" dirty="0" smtClean="0">
                <a:solidFill>
                  <a:srgbClr val="FF0000"/>
                </a:solidFill>
                <a:effectLst>
                  <a:outerShdw blurRad="38100" dist="38100" dir="2700000" algn="tl">
                    <a:srgbClr val="000000">
                      <a:alpha val="43137"/>
                    </a:srgbClr>
                  </a:outerShdw>
                </a:effectLst>
              </a:rPr>
              <a:t> </a:t>
            </a:r>
            <a:r>
              <a:rPr lang="en-US" sz="4400" b="1" dirty="0" err="1" smtClean="0">
                <a:solidFill>
                  <a:srgbClr val="FF0000"/>
                </a:solidFill>
                <a:effectLst>
                  <a:outerShdw blurRad="38100" dist="38100" dir="2700000" algn="tl">
                    <a:srgbClr val="000000">
                      <a:alpha val="43137"/>
                    </a:srgbClr>
                  </a:outerShdw>
                </a:effectLst>
              </a:rPr>
              <a:t>niệm</a:t>
            </a:r>
            <a:r>
              <a:rPr lang="en-US" sz="4400" b="1" dirty="0" smtClean="0">
                <a:solidFill>
                  <a:srgbClr val="FF0000"/>
                </a:solidFill>
                <a:effectLst>
                  <a:outerShdw blurRad="38100" dist="38100" dir="2700000" algn="tl">
                    <a:srgbClr val="000000">
                      <a:alpha val="43137"/>
                    </a:srgbClr>
                  </a:outerShdw>
                </a:effectLst>
              </a:rPr>
              <a:t> </a:t>
            </a:r>
            <a:r>
              <a:rPr lang="en-US" sz="4400" b="1" dirty="0" err="1" smtClean="0">
                <a:solidFill>
                  <a:srgbClr val="FF0000"/>
                </a:solidFill>
                <a:effectLst>
                  <a:outerShdw blurRad="38100" dist="38100" dir="2700000" algn="tl">
                    <a:srgbClr val="000000">
                      <a:alpha val="43137"/>
                    </a:srgbClr>
                  </a:outerShdw>
                </a:effectLst>
              </a:rPr>
              <a:t>lập</a:t>
            </a:r>
            <a:r>
              <a:rPr lang="en-US" sz="4400" b="1" dirty="0" smtClean="0">
                <a:solidFill>
                  <a:srgbClr val="FF0000"/>
                </a:solidFill>
                <a:effectLst>
                  <a:outerShdw blurRad="38100" dist="38100" dir="2700000" algn="tl">
                    <a:srgbClr val="000000">
                      <a:alpha val="43137"/>
                    </a:srgbClr>
                  </a:outerShdw>
                </a:effectLst>
              </a:rPr>
              <a:t> </a:t>
            </a:r>
            <a:r>
              <a:rPr lang="en-US" sz="4400" b="1" dirty="0" err="1" smtClean="0">
                <a:solidFill>
                  <a:srgbClr val="FF0000"/>
                </a:solidFill>
                <a:effectLst>
                  <a:outerShdw blurRad="38100" dist="38100" dir="2700000" algn="tl">
                    <a:srgbClr val="000000">
                      <a:alpha val="43137"/>
                    </a:srgbClr>
                  </a:outerShdw>
                </a:effectLst>
              </a:rPr>
              <a:t>trình</a:t>
            </a:r>
            <a:endParaRPr lang="en-US" sz="4400" b="1" dirty="0">
              <a:solidFill>
                <a:srgbClr val="FF0000"/>
              </a:solidFill>
              <a:effectLst>
                <a:outerShdw blurRad="38100" dist="38100" dir="2700000" algn="tl">
                  <a:srgbClr val="000000">
                    <a:alpha val="43137"/>
                  </a:srgbClr>
                </a:outerShdw>
              </a:effectLst>
            </a:endParaRP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326" y="3148224"/>
            <a:ext cx="2051992" cy="2051992"/>
          </a:xfrm>
          <a:prstGeom prst="rect">
            <a:avLst/>
          </a:prstGeom>
        </p:spPr>
      </p:pic>
      <p:sp>
        <p:nvSpPr>
          <p:cNvPr id="16" name="Rounded Rectangle 15"/>
          <p:cNvSpPr/>
          <p:nvPr/>
        </p:nvSpPr>
        <p:spPr>
          <a:xfrm>
            <a:off x="15240" y="1676400"/>
            <a:ext cx="9128760" cy="4419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indent="-742950">
              <a:buFont typeface="+mj-lt"/>
              <a:buAutoNum type="alphaLcParenR"/>
            </a:pPr>
            <a:r>
              <a:rPr lang="en-US" sz="4400" b="1" i="1" dirty="0" err="1" smtClean="0">
                <a:solidFill>
                  <a:srgbClr val="FF0000"/>
                </a:solidFill>
                <a:effectLst>
                  <a:outerShdw blurRad="38100" dist="38100" dir="2700000" algn="tl">
                    <a:srgbClr val="000000">
                      <a:alpha val="43137"/>
                    </a:srgbClr>
                  </a:outerShdw>
                </a:effectLst>
                <a:sym typeface="Wingdings"/>
              </a:rPr>
              <a:t>Khái</a:t>
            </a:r>
            <a:r>
              <a:rPr lang="en-US" sz="4400" b="1" i="1" dirty="0" smtClean="0">
                <a:solidFill>
                  <a:srgbClr val="FF0000"/>
                </a:solidFill>
                <a:effectLst>
                  <a:outerShdw blurRad="38100" dist="38100" dir="2700000" algn="tl">
                    <a:srgbClr val="000000">
                      <a:alpha val="43137"/>
                    </a:srgbClr>
                  </a:outerShdw>
                </a:effectLst>
                <a:sym typeface="Wingdings"/>
              </a:rPr>
              <a:t> </a:t>
            </a:r>
            <a:r>
              <a:rPr lang="en-US" sz="4400" b="1" i="1" dirty="0" err="1" smtClean="0">
                <a:solidFill>
                  <a:srgbClr val="FF0000"/>
                </a:solidFill>
                <a:effectLst>
                  <a:outerShdw blurRad="38100" dist="38100" dir="2700000" algn="tl">
                    <a:srgbClr val="000000">
                      <a:alpha val="43137"/>
                    </a:srgbClr>
                  </a:outerShdw>
                </a:effectLst>
                <a:sym typeface="Wingdings"/>
              </a:rPr>
              <a:t>niệm</a:t>
            </a:r>
            <a:endParaRPr lang="en-US" sz="4400" b="1" i="1" dirty="0" smtClean="0">
              <a:solidFill>
                <a:srgbClr val="FF0000"/>
              </a:solidFill>
              <a:effectLst>
                <a:outerShdw blurRad="38100" dist="38100" dir="2700000" algn="tl">
                  <a:srgbClr val="000000">
                    <a:alpha val="43137"/>
                  </a:srgbClr>
                </a:outerShdw>
              </a:effectLst>
              <a:sym typeface="Wingdings"/>
            </a:endParaRPr>
          </a:p>
          <a:p>
            <a:pPr algn="ctr"/>
            <a:r>
              <a:rPr lang="vi-VN" sz="4800" dirty="0" smtClean="0">
                <a:solidFill>
                  <a:schemeClr val="tx1"/>
                </a:solidFill>
                <a:sym typeface="Wingdings"/>
              </a:rPr>
              <a:t></a:t>
            </a:r>
            <a:r>
              <a:rPr lang="en-US" sz="4800" dirty="0" smtClean="0">
                <a:solidFill>
                  <a:schemeClr val="tx1"/>
                </a:solidFill>
                <a:sym typeface="Wingdings"/>
              </a:rPr>
              <a:t> </a:t>
            </a:r>
            <a:r>
              <a:rPr lang="vi-VN" sz="4000" i="1" dirty="0" smtClean="0">
                <a:solidFill>
                  <a:schemeClr val="tx1"/>
                </a:solidFill>
                <a:effectLst>
                  <a:outerShdw blurRad="38100" dist="38100" dir="2700000" algn="tl">
                    <a:srgbClr val="000000">
                      <a:alpha val="43137"/>
                    </a:srgbClr>
                  </a:outerShdw>
                </a:effectLst>
                <a:sym typeface="Wingdings"/>
              </a:rPr>
              <a:t>Lập trình</a:t>
            </a:r>
            <a:r>
              <a:rPr lang="vi-VN" sz="4000" dirty="0" smtClean="0">
                <a:solidFill>
                  <a:schemeClr val="tx1"/>
                </a:solidFill>
                <a:sym typeface="Wingdings"/>
              </a:rPr>
              <a:t> là sử dụng cấu trúc dữ liệu và các câu lệnh của ngôn ngữ lập trình cụ thể để mô tả dữ liệu và diễn đạt các thao tác của thuật toán.</a:t>
            </a:r>
            <a:endParaRPr lang="vi-VN" sz="4000" dirty="0">
              <a:solidFill>
                <a:schemeClr val="tx1"/>
              </a:solidFill>
            </a:endParaRPr>
          </a:p>
        </p:txBody>
      </p:sp>
    </p:spTree>
    <p:extLst>
      <p:ext uri="{BB962C8B-B14F-4D97-AF65-F5344CB8AC3E}">
        <p14:creationId xmlns:p14="http://schemas.microsoft.com/office/powerpoint/2010/main" val="1819801181"/>
      </p:ext>
    </p:extLst>
  </p:cSld>
  <p:clrMapOvr>
    <a:masterClrMapping/>
  </p:clrMapOvr>
  <mc:AlternateContent xmlns:mc="http://schemas.openxmlformats.org/markup-compatibility/2006" xmlns:p14="http://schemas.microsoft.com/office/powerpoint/2010/main">
    <mc:Choice Requires="p14">
      <p:transition p14:dur="250">
        <p14:glitter pattern="hexagon"/>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1000"/>
                                        <p:tgtEl>
                                          <p:spTgt spid="20"/>
                                        </p:tgtEl>
                                      </p:cBhvr>
                                    </p:animEffect>
                                  </p:childTnLst>
                                </p:cTn>
                              </p:par>
                            </p:childTnLst>
                          </p:cTn>
                        </p:par>
                        <p:par>
                          <p:cTn id="8" fill="hold">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circle(in)">
                                      <p:cBhvr>
                                        <p:cTn id="11" dur="250"/>
                                        <p:tgtEl>
                                          <p:spTgt spid="14"/>
                                        </p:tgtEl>
                                      </p:cBhvr>
                                    </p:animEffect>
                                  </p:childTnLst>
                                </p:cTn>
                              </p:par>
                            </p:childTnLst>
                          </p:cTn>
                        </p:par>
                        <p:par>
                          <p:cTn id="12" fill="hold">
                            <p:stCondLst>
                              <p:cond delay="1250"/>
                            </p:stCondLst>
                            <p:childTnLst>
                              <p:par>
                                <p:cTn id="13" presetID="6" presetClass="entr" presetSubtype="16"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circle(in)">
                                      <p:cBhvr>
                                        <p:cTn id="15" dur="250"/>
                                        <p:tgtEl>
                                          <p:spTgt spid="13"/>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500"/>
                                        <p:tgtEl>
                                          <p:spTgt spid="6"/>
                                        </p:tgtEl>
                                      </p:cBhvr>
                                    </p:animEffect>
                                  </p:childTnLst>
                                </p:cTn>
                              </p:par>
                              <p:par>
                                <p:cTn id="19" presetID="32" presetClass="emph" presetSubtype="0" fill="hold" grpId="1" nodeType="withEffect">
                                  <p:stCondLst>
                                    <p:cond delay="0"/>
                                  </p:stCondLst>
                                  <p:childTnLst>
                                    <p:animRot by="120000">
                                      <p:cBhvr>
                                        <p:cTn id="20" dur="175" fill="hold">
                                          <p:stCondLst>
                                            <p:cond delay="0"/>
                                          </p:stCondLst>
                                        </p:cTn>
                                        <p:tgtEl>
                                          <p:spTgt spid="6"/>
                                        </p:tgtEl>
                                        <p:attrNameLst>
                                          <p:attrName>r</p:attrName>
                                        </p:attrNameLst>
                                      </p:cBhvr>
                                    </p:animRot>
                                    <p:animRot by="-240000">
                                      <p:cBhvr>
                                        <p:cTn id="21" dur="350" fill="hold">
                                          <p:stCondLst>
                                            <p:cond delay="350"/>
                                          </p:stCondLst>
                                        </p:cTn>
                                        <p:tgtEl>
                                          <p:spTgt spid="6"/>
                                        </p:tgtEl>
                                        <p:attrNameLst>
                                          <p:attrName>r</p:attrName>
                                        </p:attrNameLst>
                                      </p:cBhvr>
                                    </p:animRot>
                                    <p:animRot by="240000">
                                      <p:cBhvr>
                                        <p:cTn id="22" dur="350" fill="hold">
                                          <p:stCondLst>
                                            <p:cond delay="700"/>
                                          </p:stCondLst>
                                        </p:cTn>
                                        <p:tgtEl>
                                          <p:spTgt spid="6"/>
                                        </p:tgtEl>
                                        <p:attrNameLst>
                                          <p:attrName>r</p:attrName>
                                        </p:attrNameLst>
                                      </p:cBhvr>
                                    </p:animRot>
                                    <p:animRot by="-240000">
                                      <p:cBhvr>
                                        <p:cTn id="23" dur="350" fill="hold">
                                          <p:stCondLst>
                                            <p:cond delay="1050"/>
                                          </p:stCondLst>
                                        </p:cTn>
                                        <p:tgtEl>
                                          <p:spTgt spid="6"/>
                                        </p:tgtEl>
                                        <p:attrNameLst>
                                          <p:attrName>r</p:attrName>
                                        </p:attrNameLst>
                                      </p:cBhvr>
                                    </p:animRot>
                                    <p:animRot by="120000">
                                      <p:cBhvr>
                                        <p:cTn id="24" dur="350" fill="hold">
                                          <p:stCondLst>
                                            <p:cond delay="1400"/>
                                          </p:stCondLst>
                                        </p:cTn>
                                        <p:tgtEl>
                                          <p:spTgt spid="6"/>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15">
                                            <p:txEl>
                                              <p:pRg st="0" end="0"/>
                                            </p:txEl>
                                          </p:spTgt>
                                        </p:tgtEl>
                                        <p:attrNameLst>
                                          <p:attrName>style.visibility</p:attrName>
                                        </p:attrNameLst>
                                      </p:cBhvr>
                                      <p:to>
                                        <p:strVal val="visible"/>
                                      </p:to>
                                    </p:set>
                                    <p:animEffect transition="in" filter="wipe(down)">
                                      <p:cBhvr>
                                        <p:cTn id="29" dur="580">
                                          <p:stCondLst>
                                            <p:cond delay="0"/>
                                          </p:stCondLst>
                                        </p:cTn>
                                        <p:tgtEl>
                                          <p:spTgt spid="15">
                                            <p:txEl>
                                              <p:pRg st="0" end="0"/>
                                            </p:txEl>
                                          </p:spTgt>
                                        </p:tgtEl>
                                      </p:cBhvr>
                                    </p:animEffect>
                                    <p:anim calcmode="lin" valueType="num">
                                      <p:cBhvr>
                                        <p:cTn id="30" dur="1822" tmFilter="0,0; 0.14,0.36; 0.43,0.73; 0.71,0.91; 1.0,1.0">
                                          <p:stCondLst>
                                            <p:cond delay="0"/>
                                          </p:stCondLst>
                                        </p:cTn>
                                        <p:tgtEl>
                                          <p:spTgt spid="15">
                                            <p:txEl>
                                              <p:pRg st="0" end="0"/>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5">
                                            <p:txEl>
                                              <p:pRg st="0" end="0"/>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5">
                                            <p:txEl>
                                              <p:pRg st="0" end="0"/>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5">
                                            <p:txEl>
                                              <p:pRg st="0" end="0"/>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5">
                                            <p:txEl>
                                              <p:pRg st="0" end="0"/>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15">
                                            <p:txEl>
                                              <p:pRg st="0" end="0"/>
                                            </p:txEl>
                                          </p:spTgt>
                                        </p:tgtEl>
                                      </p:cBhvr>
                                      <p:to x="100000" y="60000"/>
                                    </p:animScale>
                                    <p:animScale>
                                      <p:cBhvr>
                                        <p:cTn id="36" dur="166" decel="50000">
                                          <p:stCondLst>
                                            <p:cond delay="676"/>
                                          </p:stCondLst>
                                        </p:cTn>
                                        <p:tgtEl>
                                          <p:spTgt spid="15">
                                            <p:txEl>
                                              <p:pRg st="0" end="0"/>
                                            </p:txEl>
                                          </p:spTgt>
                                        </p:tgtEl>
                                      </p:cBhvr>
                                      <p:to x="100000" y="100000"/>
                                    </p:animScale>
                                    <p:animScale>
                                      <p:cBhvr>
                                        <p:cTn id="37" dur="26">
                                          <p:stCondLst>
                                            <p:cond delay="1312"/>
                                          </p:stCondLst>
                                        </p:cTn>
                                        <p:tgtEl>
                                          <p:spTgt spid="15">
                                            <p:txEl>
                                              <p:pRg st="0" end="0"/>
                                            </p:txEl>
                                          </p:spTgt>
                                        </p:tgtEl>
                                      </p:cBhvr>
                                      <p:to x="100000" y="80000"/>
                                    </p:animScale>
                                    <p:animScale>
                                      <p:cBhvr>
                                        <p:cTn id="38" dur="166" decel="50000">
                                          <p:stCondLst>
                                            <p:cond delay="1338"/>
                                          </p:stCondLst>
                                        </p:cTn>
                                        <p:tgtEl>
                                          <p:spTgt spid="15">
                                            <p:txEl>
                                              <p:pRg st="0" end="0"/>
                                            </p:txEl>
                                          </p:spTgt>
                                        </p:tgtEl>
                                      </p:cBhvr>
                                      <p:to x="100000" y="100000"/>
                                    </p:animScale>
                                    <p:animScale>
                                      <p:cBhvr>
                                        <p:cTn id="39" dur="26">
                                          <p:stCondLst>
                                            <p:cond delay="1642"/>
                                          </p:stCondLst>
                                        </p:cTn>
                                        <p:tgtEl>
                                          <p:spTgt spid="15">
                                            <p:txEl>
                                              <p:pRg st="0" end="0"/>
                                            </p:txEl>
                                          </p:spTgt>
                                        </p:tgtEl>
                                      </p:cBhvr>
                                      <p:to x="100000" y="90000"/>
                                    </p:animScale>
                                    <p:animScale>
                                      <p:cBhvr>
                                        <p:cTn id="40" dur="166" decel="50000">
                                          <p:stCondLst>
                                            <p:cond delay="1668"/>
                                          </p:stCondLst>
                                        </p:cTn>
                                        <p:tgtEl>
                                          <p:spTgt spid="15">
                                            <p:txEl>
                                              <p:pRg st="0" end="0"/>
                                            </p:txEl>
                                          </p:spTgt>
                                        </p:tgtEl>
                                      </p:cBhvr>
                                      <p:to x="100000" y="100000"/>
                                    </p:animScale>
                                    <p:animScale>
                                      <p:cBhvr>
                                        <p:cTn id="41" dur="26">
                                          <p:stCondLst>
                                            <p:cond delay="1808"/>
                                          </p:stCondLst>
                                        </p:cTn>
                                        <p:tgtEl>
                                          <p:spTgt spid="15">
                                            <p:txEl>
                                              <p:pRg st="0" end="0"/>
                                            </p:txEl>
                                          </p:spTgt>
                                        </p:tgtEl>
                                      </p:cBhvr>
                                      <p:to x="100000" y="95000"/>
                                    </p:animScale>
                                    <p:animScale>
                                      <p:cBhvr>
                                        <p:cTn id="42" dur="166" decel="50000">
                                          <p:stCondLst>
                                            <p:cond delay="1834"/>
                                          </p:stCondLst>
                                        </p:cTn>
                                        <p:tgtEl>
                                          <p:spTgt spid="15">
                                            <p:txEl>
                                              <p:pRg st="0" end="0"/>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1250" fill="hold"/>
                                        <p:tgtEl>
                                          <p:spTgt spid="17"/>
                                        </p:tgtEl>
                                        <p:attrNameLst>
                                          <p:attrName>ppt_x</p:attrName>
                                        </p:attrNameLst>
                                      </p:cBhvr>
                                      <p:tavLst>
                                        <p:tav tm="0">
                                          <p:val>
                                            <p:strVal val="#ppt_x"/>
                                          </p:val>
                                        </p:tav>
                                        <p:tav tm="100000">
                                          <p:val>
                                            <p:strVal val="#ppt_x"/>
                                          </p:val>
                                        </p:tav>
                                      </p:tavLst>
                                    </p:anim>
                                    <p:anim calcmode="lin" valueType="num">
                                      <p:cBhvr additive="base">
                                        <p:cTn id="48" dur="125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1" presetClass="entr" presetSubtype="1"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wheel(1)">
                                      <p:cBhvr>
                                        <p:cTn id="53" dur="20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45" presetClass="entr" presetSubtype="0" fill="hold" nodeType="clickEffect">
                                  <p:stCondLst>
                                    <p:cond delay="0"/>
                                  </p:stCondLst>
                                  <p:childTnLst>
                                    <p:set>
                                      <p:cBhvr>
                                        <p:cTn id="57" dur="1" fill="hold">
                                          <p:stCondLst>
                                            <p:cond delay="0"/>
                                          </p:stCondLst>
                                        </p:cTn>
                                        <p:tgtEl>
                                          <p:spTgt spid="16">
                                            <p:txEl>
                                              <p:pRg st="0" end="0"/>
                                            </p:txEl>
                                          </p:spTgt>
                                        </p:tgtEl>
                                        <p:attrNameLst>
                                          <p:attrName>style.visibility</p:attrName>
                                        </p:attrNameLst>
                                      </p:cBhvr>
                                      <p:to>
                                        <p:strVal val="visible"/>
                                      </p:to>
                                    </p:set>
                                    <p:animEffect transition="in" filter="fade">
                                      <p:cBhvr>
                                        <p:cTn id="58" dur="2000"/>
                                        <p:tgtEl>
                                          <p:spTgt spid="16">
                                            <p:txEl>
                                              <p:pRg st="0" end="0"/>
                                            </p:txEl>
                                          </p:spTgt>
                                        </p:tgtEl>
                                      </p:cBhvr>
                                    </p:animEffect>
                                    <p:anim calcmode="lin" valueType="num">
                                      <p:cBhvr>
                                        <p:cTn id="59" dur="2000" fill="hold"/>
                                        <p:tgtEl>
                                          <p:spTgt spid="16">
                                            <p:txEl>
                                              <p:pRg st="0" end="0"/>
                                            </p:txEl>
                                          </p:spTgt>
                                        </p:tgtEl>
                                        <p:attrNameLst>
                                          <p:attrName>ppt_w</p:attrName>
                                        </p:attrNameLst>
                                      </p:cBhvr>
                                      <p:tavLst>
                                        <p:tav tm="0" fmla="#ppt_w*sin(2.5*pi*$)">
                                          <p:val>
                                            <p:fltVal val="0"/>
                                          </p:val>
                                        </p:tav>
                                        <p:tav tm="100000">
                                          <p:val>
                                            <p:fltVal val="1"/>
                                          </p:val>
                                        </p:tav>
                                      </p:tavLst>
                                    </p:anim>
                                    <p:anim calcmode="lin" valueType="num">
                                      <p:cBhvr>
                                        <p:cTn id="60" dur="2000" fill="hold"/>
                                        <p:tgtEl>
                                          <p:spTgt spid="1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6" presetClass="entr" presetSubtype="16" fill="hold" nodeType="clickEffect">
                                  <p:stCondLst>
                                    <p:cond delay="0"/>
                                  </p:stCondLst>
                                  <p:childTnLst>
                                    <p:set>
                                      <p:cBhvr>
                                        <p:cTn id="64" dur="1" fill="hold">
                                          <p:stCondLst>
                                            <p:cond delay="0"/>
                                          </p:stCondLst>
                                        </p:cTn>
                                        <p:tgtEl>
                                          <p:spTgt spid="16">
                                            <p:txEl>
                                              <p:pRg st="1" end="1"/>
                                            </p:txEl>
                                          </p:spTgt>
                                        </p:tgtEl>
                                        <p:attrNameLst>
                                          <p:attrName>style.visibility</p:attrName>
                                        </p:attrNameLst>
                                      </p:cBhvr>
                                      <p:to>
                                        <p:strVal val="visible"/>
                                      </p:to>
                                    </p:set>
                                    <p:animEffect transition="in" filter="circle(in)">
                                      <p:cBhvr>
                                        <p:cTn id="65" dur="2000"/>
                                        <p:tgtEl>
                                          <p:spTgt spid="1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3" grpId="0" animBg="1"/>
      <p:bldP spid="14" grpId="0" animBg="1"/>
      <p:bldP spid="17"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9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solidFill>
            <a:schemeClr val="bg1">
              <a:lumMod val="95000"/>
            </a:schemeClr>
          </a:solidFill>
        </p:spPr>
        <p:txBody>
          <a:bodyPr>
            <a:normAutofit fontScale="90000"/>
          </a:bodyPr>
          <a:lstStyle/>
          <a:p>
            <a:pPr marL="742950" indent="-742950">
              <a:buFont typeface="+mj-lt"/>
              <a:buAutoNum type="alphaLcParenR" startAt="2"/>
            </a:pP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Phân</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loại</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ngôn</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ngữ</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lập</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trình</a:t>
            </a:r>
            <a:endPar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3" name="Rounded Rectangle 42"/>
          <p:cNvSpPr/>
          <p:nvPr/>
        </p:nvSpPr>
        <p:spPr>
          <a:xfrm>
            <a:off x="0" y="1524000"/>
            <a:ext cx="9144000" cy="6784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smtClean="0">
                <a:solidFill>
                  <a:schemeClr val="tx1">
                    <a:lumMod val="95000"/>
                    <a:lumOff val="5000"/>
                  </a:schemeClr>
                </a:solidFill>
                <a:sym typeface="Wingdings"/>
              </a:rPr>
              <a:t></a:t>
            </a:r>
            <a:r>
              <a:rPr lang="en-US" sz="3600" dirty="0" smtClean="0">
                <a:solidFill>
                  <a:schemeClr val="tx1">
                    <a:lumMod val="95000"/>
                    <a:lumOff val="5000"/>
                  </a:schemeClr>
                </a:solidFill>
                <a:sym typeface="Wingdings"/>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Ngôn</a:t>
            </a:r>
            <a:r>
              <a:rPr lang="en-US" sz="3600" dirty="0" smtClean="0">
                <a:solidFill>
                  <a:schemeClr val="tx1">
                    <a:lumMod val="95000"/>
                    <a:lumOff val="5000"/>
                  </a:schemeClr>
                </a:solidFill>
                <a:latin typeface="Arial" panose="020B0604020202020204" pitchFamily="34" charset="0"/>
                <a:cs typeface="Arial" panose="020B0604020202020204" pitchFamily="34" charset="0"/>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ngữ</a:t>
            </a:r>
            <a:r>
              <a:rPr lang="en-US" sz="3600" dirty="0" smtClean="0">
                <a:solidFill>
                  <a:schemeClr val="tx1">
                    <a:lumMod val="95000"/>
                    <a:lumOff val="5000"/>
                  </a:schemeClr>
                </a:solidFill>
                <a:latin typeface="Arial" panose="020B0604020202020204" pitchFamily="34" charset="0"/>
                <a:cs typeface="Arial" panose="020B0604020202020204" pitchFamily="34" charset="0"/>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lập</a:t>
            </a:r>
            <a:r>
              <a:rPr lang="en-US" sz="3600" dirty="0" smtClean="0">
                <a:solidFill>
                  <a:schemeClr val="tx1">
                    <a:lumMod val="95000"/>
                    <a:lumOff val="5000"/>
                  </a:schemeClr>
                </a:solidFill>
                <a:latin typeface="Arial" panose="020B0604020202020204" pitchFamily="34" charset="0"/>
                <a:cs typeface="Arial" panose="020B0604020202020204" pitchFamily="34" charset="0"/>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trình</a:t>
            </a:r>
            <a:r>
              <a:rPr lang="en-US" sz="3600" dirty="0" smtClean="0">
                <a:solidFill>
                  <a:schemeClr val="tx1">
                    <a:lumMod val="95000"/>
                    <a:lumOff val="5000"/>
                  </a:schemeClr>
                </a:solidFill>
                <a:latin typeface="Arial" panose="020B0604020202020204" pitchFamily="34" charset="0"/>
                <a:cs typeface="Arial" panose="020B0604020202020204" pitchFamily="34" charset="0"/>
              </a:rPr>
              <a:t> chia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thành</a:t>
            </a:r>
            <a:r>
              <a:rPr lang="en-US" sz="3600" dirty="0" smtClean="0">
                <a:solidFill>
                  <a:schemeClr val="tx1">
                    <a:lumMod val="95000"/>
                    <a:lumOff val="5000"/>
                  </a:schemeClr>
                </a:solidFill>
                <a:latin typeface="Arial" panose="020B0604020202020204" pitchFamily="34" charset="0"/>
                <a:cs typeface="Arial" panose="020B0604020202020204" pitchFamily="34" charset="0"/>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ba</a:t>
            </a:r>
            <a:r>
              <a:rPr lang="en-US" sz="3600" dirty="0" smtClean="0">
                <a:solidFill>
                  <a:schemeClr val="tx1">
                    <a:lumMod val="95000"/>
                    <a:lumOff val="5000"/>
                  </a:schemeClr>
                </a:solidFill>
                <a:latin typeface="Arial" panose="020B0604020202020204" pitchFamily="34" charset="0"/>
                <a:cs typeface="Arial" panose="020B0604020202020204" pitchFamily="34" charset="0"/>
              </a:rPr>
              <a:t> </a:t>
            </a:r>
            <a:r>
              <a:rPr lang="en-US" sz="3600" dirty="0" err="1" smtClean="0">
                <a:solidFill>
                  <a:schemeClr val="tx1">
                    <a:lumMod val="95000"/>
                    <a:lumOff val="5000"/>
                  </a:schemeClr>
                </a:solidFill>
                <a:latin typeface="Arial" panose="020B0604020202020204" pitchFamily="34" charset="0"/>
                <a:cs typeface="Arial" panose="020B0604020202020204" pitchFamily="34" charset="0"/>
              </a:rPr>
              <a:t>loại</a:t>
            </a:r>
            <a:r>
              <a:rPr lang="en-US" sz="3600" dirty="0" smtClean="0">
                <a:solidFill>
                  <a:schemeClr val="tx1">
                    <a:lumMod val="95000"/>
                    <a:lumOff val="5000"/>
                  </a:schemeClr>
                </a:solidFill>
                <a:latin typeface="Arial" panose="020B0604020202020204" pitchFamily="34" charset="0"/>
                <a:cs typeface="Arial" panose="020B0604020202020204" pitchFamily="34" charset="0"/>
              </a:rPr>
              <a:t>:</a:t>
            </a:r>
            <a:endParaRPr lang="en-US" sz="36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45" name="Rounded Rectangle 44"/>
          <p:cNvSpPr/>
          <p:nvPr/>
        </p:nvSpPr>
        <p:spPr>
          <a:xfrm>
            <a:off x="0" y="2390427"/>
            <a:ext cx="9144000" cy="440120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v"/>
            </a:pPr>
            <a:r>
              <a:rPr lang="vi-VN" sz="2800" u="sng" dirty="0" smtClean="0">
                <a:solidFill>
                  <a:schemeClr val="tx1">
                    <a:lumMod val="95000"/>
                    <a:lumOff val="5000"/>
                  </a:schemeClr>
                </a:solidFill>
                <a:latin typeface="Arial" panose="020B0604020202020204" pitchFamily="34" charset="0"/>
                <a:cs typeface="Arial" panose="020B0604020202020204" pitchFamily="34" charset="0"/>
              </a:rPr>
              <a:t>Ngôn ngữ máy</a:t>
            </a:r>
            <a:r>
              <a:rPr lang="vi-VN" sz="2800" dirty="0" smtClean="0">
                <a:solidFill>
                  <a:schemeClr val="tx1">
                    <a:lumMod val="95000"/>
                    <a:lumOff val="5000"/>
                  </a:schemeClr>
                </a:solidFill>
                <a:latin typeface="Arial" panose="020B0604020202020204" pitchFamily="34" charset="0"/>
                <a:cs typeface="Arial" panose="020B0604020202020204" pitchFamily="34" charset="0"/>
              </a:rPr>
              <a:t>: ngôn ngữ mà máy có thể trực tiếp hiểu và thực hiện.</a:t>
            </a:r>
          </a:p>
          <a:p>
            <a:pPr marL="342900" indent="-342900">
              <a:buFont typeface="Wingdings" panose="05000000000000000000" pitchFamily="2" charset="2"/>
              <a:buChar char="v"/>
            </a:pPr>
            <a:r>
              <a:rPr lang="vi-VN" sz="2800" u="sng" dirty="0" smtClean="0">
                <a:solidFill>
                  <a:schemeClr val="tx1">
                    <a:lumMod val="95000"/>
                    <a:lumOff val="5000"/>
                  </a:schemeClr>
                </a:solidFill>
                <a:latin typeface="Arial" panose="020B0604020202020204" pitchFamily="34" charset="0"/>
                <a:cs typeface="Arial" panose="020B0604020202020204" pitchFamily="34" charset="0"/>
              </a:rPr>
              <a:t>Hợp ngữ</a:t>
            </a:r>
            <a:r>
              <a:rPr lang="vi-VN" sz="2800" dirty="0" smtClean="0">
                <a:solidFill>
                  <a:schemeClr val="tx1">
                    <a:lumMod val="95000"/>
                    <a:lumOff val="5000"/>
                  </a:schemeClr>
                </a:solidFill>
                <a:latin typeface="Arial" panose="020B0604020202020204" pitchFamily="34" charset="0"/>
                <a:cs typeface="Arial" panose="020B0604020202020204" pitchFamily="34" charset="0"/>
              </a:rPr>
              <a:t>: rất gần với ngôn ngữ máy, nhưng mã lệnh được thay bằng tên viết tắt của thao tác (thường là tiếng Anh).</a:t>
            </a:r>
          </a:p>
          <a:p>
            <a:pPr marL="342900" indent="-342900">
              <a:buFont typeface="Wingdings" panose="05000000000000000000" pitchFamily="2" charset="2"/>
              <a:buChar char="v"/>
            </a:pPr>
            <a:r>
              <a:rPr lang="vi-VN" sz="2800" u="sng" dirty="0" smtClean="0">
                <a:solidFill>
                  <a:schemeClr val="tx1">
                    <a:lumMod val="95000"/>
                    <a:lumOff val="5000"/>
                  </a:schemeClr>
                </a:solidFill>
                <a:latin typeface="Arial" panose="020B0604020202020204" pitchFamily="34" charset="0"/>
                <a:cs typeface="Arial" panose="020B0604020202020204" pitchFamily="34" charset="0"/>
              </a:rPr>
              <a:t>Ngôn ngữ bậc cao</a:t>
            </a:r>
            <a:r>
              <a:rPr lang="vi-VN" sz="2800" dirty="0" smtClean="0">
                <a:solidFill>
                  <a:schemeClr val="tx1">
                    <a:lumMod val="95000"/>
                    <a:lumOff val="5000"/>
                  </a:schemeClr>
                </a:solidFill>
                <a:latin typeface="Arial" panose="020B0604020202020204" pitchFamily="34" charset="0"/>
                <a:cs typeface="Arial" panose="020B0604020202020204" pitchFamily="34" charset="0"/>
              </a:rPr>
              <a:t>: gần với ngôn ngữ tự nhiên, có tính độc lập cao, ít phụ thuộc vào loại máy và chương trình phải dịch sang ngôn ngữ máy mới thực hiện được.</a:t>
            </a:r>
            <a:endParaRPr lang="vi-VN" sz="2800"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6142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wheel(1)">
                                      <p:cBhvr>
                                        <p:cTn id="14" dur="1000"/>
                                        <p:tgtEl>
                                          <p:spTgt spid="43"/>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45">
                                            <p:txEl>
                                              <p:pRg st="0" end="0"/>
                                            </p:txEl>
                                          </p:spTgt>
                                        </p:tgtEl>
                                        <p:attrNameLst>
                                          <p:attrName>style.visibility</p:attrName>
                                        </p:attrNameLst>
                                      </p:cBhvr>
                                      <p:to>
                                        <p:strVal val="visible"/>
                                      </p:to>
                                    </p:set>
                                    <p:animEffect transition="in" filter="wipe(down)">
                                      <p:cBhvr>
                                        <p:cTn id="19" dur="580">
                                          <p:stCondLst>
                                            <p:cond delay="0"/>
                                          </p:stCondLst>
                                        </p:cTn>
                                        <p:tgtEl>
                                          <p:spTgt spid="45">
                                            <p:txEl>
                                              <p:pRg st="0" end="0"/>
                                            </p:txEl>
                                          </p:spTgt>
                                        </p:tgtEl>
                                      </p:cBhvr>
                                    </p:animEffect>
                                    <p:anim calcmode="lin" valueType="num">
                                      <p:cBhvr>
                                        <p:cTn id="20" dur="1822" tmFilter="0,0; 0.14,0.36; 0.43,0.73; 0.71,0.91; 1.0,1.0">
                                          <p:stCondLst>
                                            <p:cond delay="0"/>
                                          </p:stCondLst>
                                        </p:cTn>
                                        <p:tgtEl>
                                          <p:spTgt spid="45">
                                            <p:txEl>
                                              <p:pRg st="0" end="0"/>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45">
                                            <p:txEl>
                                              <p:pRg st="0" end="0"/>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45">
                                            <p:txEl>
                                              <p:pRg st="0" end="0"/>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45">
                                            <p:txEl>
                                              <p:pRg st="0" end="0"/>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45">
                                            <p:txEl>
                                              <p:pRg st="0" end="0"/>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45">
                                            <p:txEl>
                                              <p:pRg st="0" end="0"/>
                                            </p:txEl>
                                          </p:spTgt>
                                        </p:tgtEl>
                                      </p:cBhvr>
                                      <p:to x="100000" y="60000"/>
                                    </p:animScale>
                                    <p:animScale>
                                      <p:cBhvr>
                                        <p:cTn id="26" dur="166" decel="50000">
                                          <p:stCondLst>
                                            <p:cond delay="676"/>
                                          </p:stCondLst>
                                        </p:cTn>
                                        <p:tgtEl>
                                          <p:spTgt spid="45">
                                            <p:txEl>
                                              <p:pRg st="0" end="0"/>
                                            </p:txEl>
                                          </p:spTgt>
                                        </p:tgtEl>
                                      </p:cBhvr>
                                      <p:to x="100000" y="100000"/>
                                    </p:animScale>
                                    <p:animScale>
                                      <p:cBhvr>
                                        <p:cTn id="27" dur="26">
                                          <p:stCondLst>
                                            <p:cond delay="1312"/>
                                          </p:stCondLst>
                                        </p:cTn>
                                        <p:tgtEl>
                                          <p:spTgt spid="45">
                                            <p:txEl>
                                              <p:pRg st="0" end="0"/>
                                            </p:txEl>
                                          </p:spTgt>
                                        </p:tgtEl>
                                      </p:cBhvr>
                                      <p:to x="100000" y="80000"/>
                                    </p:animScale>
                                    <p:animScale>
                                      <p:cBhvr>
                                        <p:cTn id="28" dur="166" decel="50000">
                                          <p:stCondLst>
                                            <p:cond delay="1338"/>
                                          </p:stCondLst>
                                        </p:cTn>
                                        <p:tgtEl>
                                          <p:spTgt spid="45">
                                            <p:txEl>
                                              <p:pRg st="0" end="0"/>
                                            </p:txEl>
                                          </p:spTgt>
                                        </p:tgtEl>
                                      </p:cBhvr>
                                      <p:to x="100000" y="100000"/>
                                    </p:animScale>
                                    <p:animScale>
                                      <p:cBhvr>
                                        <p:cTn id="29" dur="26">
                                          <p:stCondLst>
                                            <p:cond delay="1642"/>
                                          </p:stCondLst>
                                        </p:cTn>
                                        <p:tgtEl>
                                          <p:spTgt spid="45">
                                            <p:txEl>
                                              <p:pRg st="0" end="0"/>
                                            </p:txEl>
                                          </p:spTgt>
                                        </p:tgtEl>
                                      </p:cBhvr>
                                      <p:to x="100000" y="90000"/>
                                    </p:animScale>
                                    <p:animScale>
                                      <p:cBhvr>
                                        <p:cTn id="30" dur="166" decel="50000">
                                          <p:stCondLst>
                                            <p:cond delay="1668"/>
                                          </p:stCondLst>
                                        </p:cTn>
                                        <p:tgtEl>
                                          <p:spTgt spid="45">
                                            <p:txEl>
                                              <p:pRg st="0" end="0"/>
                                            </p:txEl>
                                          </p:spTgt>
                                        </p:tgtEl>
                                      </p:cBhvr>
                                      <p:to x="100000" y="100000"/>
                                    </p:animScale>
                                    <p:animScale>
                                      <p:cBhvr>
                                        <p:cTn id="31" dur="26">
                                          <p:stCondLst>
                                            <p:cond delay="1808"/>
                                          </p:stCondLst>
                                        </p:cTn>
                                        <p:tgtEl>
                                          <p:spTgt spid="45">
                                            <p:txEl>
                                              <p:pRg st="0" end="0"/>
                                            </p:txEl>
                                          </p:spTgt>
                                        </p:tgtEl>
                                      </p:cBhvr>
                                      <p:to x="100000" y="95000"/>
                                    </p:animScale>
                                    <p:animScale>
                                      <p:cBhvr>
                                        <p:cTn id="32" dur="166" decel="50000">
                                          <p:stCondLst>
                                            <p:cond delay="1834"/>
                                          </p:stCondLst>
                                        </p:cTn>
                                        <p:tgtEl>
                                          <p:spTgt spid="45">
                                            <p:txEl>
                                              <p:pRg st="0" end="0"/>
                                            </p:txEl>
                                          </p:spTgt>
                                        </p:tgtEl>
                                      </p:cBhvr>
                                      <p:to x="100000" y="100000"/>
                                    </p:animScale>
                                  </p:childTnLst>
                                </p:cTn>
                              </p:par>
                              <p:par>
                                <p:cTn id="33" presetID="26" presetClass="entr" presetSubtype="0" fill="hold" nodeType="withEffect">
                                  <p:stCondLst>
                                    <p:cond delay="0"/>
                                  </p:stCondLst>
                                  <p:childTnLst>
                                    <p:set>
                                      <p:cBhvr>
                                        <p:cTn id="34" dur="1" fill="hold">
                                          <p:stCondLst>
                                            <p:cond delay="0"/>
                                          </p:stCondLst>
                                        </p:cTn>
                                        <p:tgtEl>
                                          <p:spTgt spid="45">
                                            <p:txEl>
                                              <p:pRg st="1" end="1"/>
                                            </p:txEl>
                                          </p:spTgt>
                                        </p:tgtEl>
                                        <p:attrNameLst>
                                          <p:attrName>style.visibility</p:attrName>
                                        </p:attrNameLst>
                                      </p:cBhvr>
                                      <p:to>
                                        <p:strVal val="visible"/>
                                      </p:to>
                                    </p:set>
                                    <p:animEffect transition="in" filter="wipe(down)">
                                      <p:cBhvr>
                                        <p:cTn id="35" dur="580">
                                          <p:stCondLst>
                                            <p:cond delay="0"/>
                                          </p:stCondLst>
                                        </p:cTn>
                                        <p:tgtEl>
                                          <p:spTgt spid="45">
                                            <p:txEl>
                                              <p:pRg st="1" end="1"/>
                                            </p:txEl>
                                          </p:spTgt>
                                        </p:tgtEl>
                                      </p:cBhvr>
                                    </p:animEffect>
                                    <p:anim calcmode="lin" valueType="num">
                                      <p:cBhvr>
                                        <p:cTn id="36" dur="1822" tmFilter="0,0; 0.14,0.36; 0.43,0.73; 0.71,0.91; 1.0,1.0">
                                          <p:stCondLst>
                                            <p:cond delay="0"/>
                                          </p:stCondLst>
                                        </p:cTn>
                                        <p:tgtEl>
                                          <p:spTgt spid="45">
                                            <p:txEl>
                                              <p:pRg st="1" end="1"/>
                                            </p:txEl>
                                          </p:spTgt>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45">
                                            <p:txEl>
                                              <p:pRg st="1" end="1"/>
                                            </p:txEl>
                                          </p:spTgt>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45">
                                            <p:txEl>
                                              <p:pRg st="1" end="1"/>
                                            </p:txEl>
                                          </p:spTgt>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45">
                                            <p:txEl>
                                              <p:pRg st="1" end="1"/>
                                            </p:txEl>
                                          </p:spTgt>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45">
                                            <p:txEl>
                                              <p:pRg st="1" end="1"/>
                                            </p:txEl>
                                          </p:spTgt>
                                        </p:tgtEl>
                                        <p:attrNameLst>
                                          <p:attrName>ppt_y</p:attrName>
                                        </p:attrNameLst>
                                      </p:cBhvr>
                                      <p:tavLst>
                                        <p:tav tm="0" fmla="#ppt_y-sin(pi*$)/81">
                                          <p:val>
                                            <p:fltVal val="0"/>
                                          </p:val>
                                        </p:tav>
                                        <p:tav tm="100000">
                                          <p:val>
                                            <p:fltVal val="1"/>
                                          </p:val>
                                        </p:tav>
                                      </p:tavLst>
                                    </p:anim>
                                    <p:animScale>
                                      <p:cBhvr>
                                        <p:cTn id="41" dur="26">
                                          <p:stCondLst>
                                            <p:cond delay="650"/>
                                          </p:stCondLst>
                                        </p:cTn>
                                        <p:tgtEl>
                                          <p:spTgt spid="45">
                                            <p:txEl>
                                              <p:pRg st="1" end="1"/>
                                            </p:txEl>
                                          </p:spTgt>
                                        </p:tgtEl>
                                      </p:cBhvr>
                                      <p:to x="100000" y="60000"/>
                                    </p:animScale>
                                    <p:animScale>
                                      <p:cBhvr>
                                        <p:cTn id="42" dur="166" decel="50000">
                                          <p:stCondLst>
                                            <p:cond delay="676"/>
                                          </p:stCondLst>
                                        </p:cTn>
                                        <p:tgtEl>
                                          <p:spTgt spid="45">
                                            <p:txEl>
                                              <p:pRg st="1" end="1"/>
                                            </p:txEl>
                                          </p:spTgt>
                                        </p:tgtEl>
                                      </p:cBhvr>
                                      <p:to x="100000" y="100000"/>
                                    </p:animScale>
                                    <p:animScale>
                                      <p:cBhvr>
                                        <p:cTn id="43" dur="26">
                                          <p:stCondLst>
                                            <p:cond delay="1312"/>
                                          </p:stCondLst>
                                        </p:cTn>
                                        <p:tgtEl>
                                          <p:spTgt spid="45">
                                            <p:txEl>
                                              <p:pRg st="1" end="1"/>
                                            </p:txEl>
                                          </p:spTgt>
                                        </p:tgtEl>
                                      </p:cBhvr>
                                      <p:to x="100000" y="80000"/>
                                    </p:animScale>
                                    <p:animScale>
                                      <p:cBhvr>
                                        <p:cTn id="44" dur="166" decel="50000">
                                          <p:stCondLst>
                                            <p:cond delay="1338"/>
                                          </p:stCondLst>
                                        </p:cTn>
                                        <p:tgtEl>
                                          <p:spTgt spid="45">
                                            <p:txEl>
                                              <p:pRg st="1" end="1"/>
                                            </p:txEl>
                                          </p:spTgt>
                                        </p:tgtEl>
                                      </p:cBhvr>
                                      <p:to x="100000" y="100000"/>
                                    </p:animScale>
                                    <p:animScale>
                                      <p:cBhvr>
                                        <p:cTn id="45" dur="26">
                                          <p:stCondLst>
                                            <p:cond delay="1642"/>
                                          </p:stCondLst>
                                        </p:cTn>
                                        <p:tgtEl>
                                          <p:spTgt spid="45">
                                            <p:txEl>
                                              <p:pRg st="1" end="1"/>
                                            </p:txEl>
                                          </p:spTgt>
                                        </p:tgtEl>
                                      </p:cBhvr>
                                      <p:to x="100000" y="90000"/>
                                    </p:animScale>
                                    <p:animScale>
                                      <p:cBhvr>
                                        <p:cTn id="46" dur="166" decel="50000">
                                          <p:stCondLst>
                                            <p:cond delay="1668"/>
                                          </p:stCondLst>
                                        </p:cTn>
                                        <p:tgtEl>
                                          <p:spTgt spid="45">
                                            <p:txEl>
                                              <p:pRg st="1" end="1"/>
                                            </p:txEl>
                                          </p:spTgt>
                                        </p:tgtEl>
                                      </p:cBhvr>
                                      <p:to x="100000" y="100000"/>
                                    </p:animScale>
                                    <p:animScale>
                                      <p:cBhvr>
                                        <p:cTn id="47" dur="26">
                                          <p:stCondLst>
                                            <p:cond delay="1808"/>
                                          </p:stCondLst>
                                        </p:cTn>
                                        <p:tgtEl>
                                          <p:spTgt spid="45">
                                            <p:txEl>
                                              <p:pRg st="1" end="1"/>
                                            </p:txEl>
                                          </p:spTgt>
                                        </p:tgtEl>
                                      </p:cBhvr>
                                      <p:to x="100000" y="95000"/>
                                    </p:animScale>
                                    <p:animScale>
                                      <p:cBhvr>
                                        <p:cTn id="48" dur="166" decel="50000">
                                          <p:stCondLst>
                                            <p:cond delay="1834"/>
                                          </p:stCondLst>
                                        </p:cTn>
                                        <p:tgtEl>
                                          <p:spTgt spid="45">
                                            <p:txEl>
                                              <p:pRg st="1" end="1"/>
                                            </p:txEl>
                                          </p:spTgt>
                                        </p:tgtEl>
                                      </p:cBhvr>
                                      <p:to x="100000" y="100000"/>
                                    </p:animScale>
                                  </p:childTnLst>
                                </p:cTn>
                              </p:par>
                              <p:par>
                                <p:cTn id="49" presetID="26" presetClass="entr" presetSubtype="0" fill="hold" nodeType="withEffect">
                                  <p:stCondLst>
                                    <p:cond delay="0"/>
                                  </p:stCondLst>
                                  <p:iterate type="lt">
                                    <p:tmPct val="0"/>
                                  </p:iterate>
                                  <p:childTnLst>
                                    <p:set>
                                      <p:cBhvr>
                                        <p:cTn id="50" dur="1" fill="hold">
                                          <p:stCondLst>
                                            <p:cond delay="0"/>
                                          </p:stCondLst>
                                        </p:cTn>
                                        <p:tgtEl>
                                          <p:spTgt spid="45">
                                            <p:txEl>
                                              <p:pRg st="2" end="2"/>
                                            </p:txEl>
                                          </p:spTgt>
                                        </p:tgtEl>
                                        <p:attrNameLst>
                                          <p:attrName>style.visibility</p:attrName>
                                        </p:attrNameLst>
                                      </p:cBhvr>
                                      <p:to>
                                        <p:strVal val="visible"/>
                                      </p:to>
                                    </p:set>
                                    <p:animEffect transition="in" filter="wipe(down)">
                                      <p:cBhvr>
                                        <p:cTn id="51" dur="580">
                                          <p:stCondLst>
                                            <p:cond delay="0"/>
                                          </p:stCondLst>
                                        </p:cTn>
                                        <p:tgtEl>
                                          <p:spTgt spid="45">
                                            <p:txEl>
                                              <p:pRg st="2" end="2"/>
                                            </p:txEl>
                                          </p:spTgt>
                                        </p:tgtEl>
                                      </p:cBhvr>
                                    </p:animEffect>
                                    <p:anim calcmode="lin" valueType="num">
                                      <p:cBhvr>
                                        <p:cTn id="52" dur="1822" tmFilter="0,0; 0.14,0.36; 0.43,0.73; 0.71,0.91; 1.0,1.0">
                                          <p:stCondLst>
                                            <p:cond delay="0"/>
                                          </p:stCondLst>
                                        </p:cTn>
                                        <p:tgtEl>
                                          <p:spTgt spid="45">
                                            <p:txEl>
                                              <p:pRg st="2" end="2"/>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45">
                                            <p:txEl>
                                              <p:pRg st="2" end="2"/>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45">
                                            <p:txEl>
                                              <p:pRg st="2" end="2"/>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45">
                                            <p:txEl>
                                              <p:pRg st="2" end="2"/>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45">
                                            <p:txEl>
                                              <p:pRg st="2" end="2"/>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45">
                                            <p:txEl>
                                              <p:pRg st="2" end="2"/>
                                            </p:txEl>
                                          </p:spTgt>
                                        </p:tgtEl>
                                      </p:cBhvr>
                                      <p:to x="100000" y="60000"/>
                                    </p:animScale>
                                    <p:animScale>
                                      <p:cBhvr>
                                        <p:cTn id="58" dur="166" decel="50000">
                                          <p:stCondLst>
                                            <p:cond delay="676"/>
                                          </p:stCondLst>
                                        </p:cTn>
                                        <p:tgtEl>
                                          <p:spTgt spid="45">
                                            <p:txEl>
                                              <p:pRg st="2" end="2"/>
                                            </p:txEl>
                                          </p:spTgt>
                                        </p:tgtEl>
                                      </p:cBhvr>
                                      <p:to x="100000" y="100000"/>
                                    </p:animScale>
                                    <p:animScale>
                                      <p:cBhvr>
                                        <p:cTn id="59" dur="26">
                                          <p:stCondLst>
                                            <p:cond delay="1312"/>
                                          </p:stCondLst>
                                        </p:cTn>
                                        <p:tgtEl>
                                          <p:spTgt spid="45">
                                            <p:txEl>
                                              <p:pRg st="2" end="2"/>
                                            </p:txEl>
                                          </p:spTgt>
                                        </p:tgtEl>
                                      </p:cBhvr>
                                      <p:to x="100000" y="80000"/>
                                    </p:animScale>
                                    <p:animScale>
                                      <p:cBhvr>
                                        <p:cTn id="60" dur="166" decel="50000">
                                          <p:stCondLst>
                                            <p:cond delay="1338"/>
                                          </p:stCondLst>
                                        </p:cTn>
                                        <p:tgtEl>
                                          <p:spTgt spid="45">
                                            <p:txEl>
                                              <p:pRg st="2" end="2"/>
                                            </p:txEl>
                                          </p:spTgt>
                                        </p:tgtEl>
                                      </p:cBhvr>
                                      <p:to x="100000" y="100000"/>
                                    </p:animScale>
                                    <p:animScale>
                                      <p:cBhvr>
                                        <p:cTn id="61" dur="26">
                                          <p:stCondLst>
                                            <p:cond delay="1642"/>
                                          </p:stCondLst>
                                        </p:cTn>
                                        <p:tgtEl>
                                          <p:spTgt spid="45">
                                            <p:txEl>
                                              <p:pRg st="2" end="2"/>
                                            </p:txEl>
                                          </p:spTgt>
                                        </p:tgtEl>
                                      </p:cBhvr>
                                      <p:to x="100000" y="90000"/>
                                    </p:animScale>
                                    <p:animScale>
                                      <p:cBhvr>
                                        <p:cTn id="62" dur="166" decel="50000">
                                          <p:stCondLst>
                                            <p:cond delay="1668"/>
                                          </p:stCondLst>
                                        </p:cTn>
                                        <p:tgtEl>
                                          <p:spTgt spid="45">
                                            <p:txEl>
                                              <p:pRg st="2" end="2"/>
                                            </p:txEl>
                                          </p:spTgt>
                                        </p:tgtEl>
                                      </p:cBhvr>
                                      <p:to x="100000" y="100000"/>
                                    </p:animScale>
                                    <p:animScale>
                                      <p:cBhvr>
                                        <p:cTn id="63" dur="26">
                                          <p:stCondLst>
                                            <p:cond delay="1808"/>
                                          </p:stCondLst>
                                        </p:cTn>
                                        <p:tgtEl>
                                          <p:spTgt spid="45">
                                            <p:txEl>
                                              <p:pRg st="2" end="2"/>
                                            </p:txEl>
                                          </p:spTgt>
                                        </p:tgtEl>
                                      </p:cBhvr>
                                      <p:to x="100000" y="95000"/>
                                    </p:animScale>
                                    <p:animScale>
                                      <p:cBhvr>
                                        <p:cTn id="64" dur="166" decel="50000">
                                          <p:stCondLst>
                                            <p:cond delay="1834"/>
                                          </p:stCondLst>
                                        </p:cTn>
                                        <p:tgtEl>
                                          <p:spTgt spid="45">
                                            <p:txEl>
                                              <p:pRg st="2" end="2"/>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5" presetClass="emph" presetSubtype="0" nodeType="clickEffect">
                                  <p:stCondLst>
                                    <p:cond delay="0"/>
                                  </p:stCondLst>
                                  <p:iterate type="lt">
                                    <p:tmAbs val="25"/>
                                  </p:iterate>
                                  <p:childTnLst>
                                    <p:set>
                                      <p:cBhvr override="childStyle">
                                        <p:cTn id="68" dur="indefinite"/>
                                        <p:tgtEl>
                                          <p:spTgt spid="45">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375" y="1357193"/>
            <a:ext cx="9144000" cy="1371600"/>
          </a:xfrm>
        </p:spPr>
        <p:txBody>
          <a:bodyPr>
            <a:noAutofit/>
          </a:bodyPr>
          <a:lstStyle/>
          <a:p>
            <a:pPr marL="457200" indent="-457200" algn="l">
              <a:buFont typeface="Wingdings" panose="05000000000000000000" pitchFamily="2" charset="2"/>
              <a:buChar char="¯"/>
            </a:pPr>
            <a:r>
              <a:rPr lang="vi-VN" sz="2400" dirty="0" smtClean="0">
                <a:latin typeface="+mn-lt"/>
              </a:rPr>
              <a:t>Chương trình có chức năng chuyển đổi ngôn ngữ lập trình bậc cao thành</a:t>
            </a:r>
            <a:r>
              <a:rPr lang="en-US" sz="2400" dirty="0" smtClean="0">
                <a:latin typeface="+mn-lt"/>
              </a:rPr>
              <a:t> </a:t>
            </a:r>
            <a:r>
              <a:rPr lang="en-US" sz="2400" dirty="0" err="1" smtClean="0">
                <a:latin typeface="Arial" panose="020B0604020202020204" pitchFamily="34" charset="0"/>
                <a:cs typeface="Arial" panose="020B0604020202020204" pitchFamily="34" charset="0"/>
              </a:rPr>
              <a:t>ngôn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ngữ</a:t>
            </a:r>
            <a:r>
              <a:rPr lang="vi-VN" sz="2400" dirty="0" smtClean="0">
                <a:latin typeface="+mn-lt"/>
              </a:rPr>
              <a:t> máy tính</a:t>
            </a:r>
            <a:r>
              <a:rPr lang="en-US" sz="2400" dirty="0" smtClean="0">
                <a:latin typeface="+mn-lt"/>
              </a:rPr>
              <a:t> </a:t>
            </a:r>
            <a:r>
              <a:rPr lang="en-US" sz="2400" dirty="0" err="1" smtClean="0">
                <a:latin typeface="+mn-lt"/>
              </a:rPr>
              <a:t>hiểu</a:t>
            </a:r>
            <a:r>
              <a:rPr lang="vi-VN" sz="2400" dirty="0" smtClean="0">
                <a:latin typeface="+mn-lt"/>
              </a:rPr>
              <a:t> gọi là</a:t>
            </a:r>
            <a:r>
              <a:rPr lang="en-US" sz="2400" dirty="0" smtClean="0">
                <a:latin typeface="+mn-lt"/>
              </a:rPr>
              <a:t> </a:t>
            </a:r>
            <a:r>
              <a:rPr lang="vi-VN" sz="2400" dirty="0" smtClean="0">
                <a:latin typeface="+mn-lt"/>
              </a:rPr>
              <a:t> </a:t>
            </a:r>
            <a:r>
              <a:rPr lang="vi-VN" sz="2400" b="1" dirty="0" smtClean="0">
                <a:solidFill>
                  <a:srgbClr val="FF0000"/>
                </a:solidFill>
                <a:latin typeface="+mn-lt"/>
              </a:rPr>
              <a:t>chương</a:t>
            </a:r>
            <a:r>
              <a:rPr lang="en-US" sz="2400" b="1" dirty="0" smtClean="0">
                <a:solidFill>
                  <a:srgbClr val="FF0000"/>
                </a:solidFill>
                <a:latin typeface="+mn-lt"/>
              </a:rPr>
              <a:t> </a:t>
            </a:r>
            <a:r>
              <a:rPr lang="vi-VN" sz="2400" b="1" dirty="0" smtClean="0">
                <a:solidFill>
                  <a:srgbClr val="FF0000"/>
                </a:solidFill>
                <a:latin typeface="+mn-lt"/>
              </a:rPr>
              <a:t>trình dịch</a:t>
            </a:r>
            <a:r>
              <a:rPr lang="vi-VN" sz="2400" dirty="0" smtClean="0">
                <a:solidFill>
                  <a:srgbClr val="FF0000"/>
                </a:solidFill>
              </a:rPr>
              <a:t>.</a:t>
            </a:r>
            <a:endParaRPr lang="en-US" sz="2400" dirty="0">
              <a:solidFill>
                <a:srgbClr val="FF0000"/>
              </a:solidFill>
            </a:endParaRPr>
          </a:p>
        </p:txBody>
      </p:sp>
      <p:sp>
        <p:nvSpPr>
          <p:cNvPr id="3" name="Content Placeholder 2"/>
          <p:cNvSpPr>
            <a:spLocks noGrp="1"/>
          </p:cNvSpPr>
          <p:nvPr>
            <p:ph idx="1"/>
          </p:nvPr>
        </p:nvSpPr>
        <p:spPr>
          <a:xfrm>
            <a:off x="0" y="3657600"/>
            <a:ext cx="9144000" cy="2468563"/>
          </a:xfrm>
        </p:spPr>
        <p:txBody>
          <a:bodyPr>
            <a:normAutofit/>
          </a:bodyPr>
          <a:lstStyle/>
          <a:p>
            <a:pPr>
              <a:buFont typeface="Wingdings" panose="05000000000000000000" pitchFamily="2" charset="2"/>
              <a:buChar char="¯"/>
            </a:pPr>
            <a:r>
              <a:rPr lang="vi-VN" sz="2400" dirty="0" smtClean="0"/>
              <a:t>Trong đó</a:t>
            </a:r>
            <a:r>
              <a:rPr lang="vi-VN" sz="2800" dirty="0" smtClean="0"/>
              <a:t>:</a:t>
            </a:r>
            <a:endParaRPr lang="en-US" sz="2800" dirty="0" smtClean="0"/>
          </a:p>
          <a:p>
            <a:pPr>
              <a:buFont typeface="Wingdings" panose="05000000000000000000" pitchFamily="2" charset="2"/>
              <a:buChar char="Ø"/>
            </a:pPr>
            <a:r>
              <a:rPr lang="vi-VN" sz="2400" dirty="0" smtClean="0"/>
              <a:t>Chương trình </a:t>
            </a:r>
            <a:r>
              <a:rPr lang="vi-VN" sz="2400" dirty="0" smtClean="0">
                <a:latin typeface="Arial" panose="020B0604020202020204" pitchFamily="34" charset="0"/>
                <a:cs typeface="Arial" panose="020B0604020202020204" pitchFamily="34" charset="0"/>
              </a:rPr>
              <a:t>nguồn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được</a:t>
            </a:r>
            <a:r>
              <a:rPr lang="en-US" sz="2400" dirty="0" smtClean="0">
                <a:latin typeface="Arial" panose="020B0604020202020204" pitchFamily="34" charset="0"/>
                <a:cs typeface="Arial" panose="020B0604020202020204" pitchFamily="34" charset="0"/>
              </a:rPr>
              <a:t> </a:t>
            </a:r>
            <a:r>
              <a:rPr lang="vi-VN" sz="2400" dirty="0" smtClean="0">
                <a:latin typeface="Arial" panose="020B0604020202020204" pitchFamily="34" charset="0"/>
                <a:cs typeface="Arial" panose="020B0604020202020204" pitchFamily="34" charset="0"/>
              </a:rPr>
              <a:t>viết</a:t>
            </a:r>
            <a:r>
              <a:rPr lang="vi-VN" sz="2400" dirty="0" smtClean="0"/>
              <a:t> trên ngôn ngữ lập trình bậc cao.</a:t>
            </a:r>
          </a:p>
          <a:p>
            <a:pPr>
              <a:buFont typeface="Wingdings" panose="05000000000000000000" pitchFamily="2" charset="2"/>
              <a:buChar char="Ø"/>
            </a:pPr>
            <a:r>
              <a:rPr lang="vi-VN" sz="2400" dirty="0" smtClean="0"/>
              <a:t>Chương trình đích</a:t>
            </a:r>
            <a:r>
              <a:rPr lang="en-US" sz="2400" dirty="0" smtClean="0"/>
              <a:t> </a:t>
            </a:r>
            <a:r>
              <a:rPr lang="vi-VN" sz="2400" dirty="0" smtClean="0"/>
              <a:t>được chuyển đổi sang ngôn ngữ máy nhờ chương trình dịch.</a:t>
            </a:r>
            <a:endParaRPr lang="en-US" sz="2400" dirty="0" smtClean="0"/>
          </a:p>
          <a:p>
            <a:pPr lvl="1">
              <a:buFont typeface="Wingdings" panose="05000000000000000000" pitchFamily="2" charset="2"/>
              <a:buChar char="Ø"/>
            </a:pPr>
            <a:endParaRPr lang="en-US" sz="2400" dirty="0"/>
          </a:p>
        </p:txBody>
      </p:sp>
      <p:sp>
        <p:nvSpPr>
          <p:cNvPr id="4" name="Rectangle 3"/>
          <p:cNvSpPr/>
          <p:nvPr/>
        </p:nvSpPr>
        <p:spPr>
          <a:xfrm>
            <a:off x="-7375" y="2743541"/>
            <a:ext cx="2934929" cy="430887"/>
          </a:xfrm>
          <a:prstGeom prst="rect">
            <a:avLst/>
          </a:prstGeom>
        </p:spPr>
        <p:txBody>
          <a:bodyPr wrap="square">
            <a:spAutoFit/>
          </a:bodyPr>
          <a:lstStyle/>
          <a:p>
            <a:r>
              <a:rPr lang="vi-VN" sz="2200" b="1" dirty="0" smtClean="0"/>
              <a:t>Chương trình nguồn</a:t>
            </a:r>
            <a:endParaRPr lang="en-US" sz="2200" b="1" dirty="0"/>
          </a:p>
        </p:txBody>
      </p:sp>
      <p:sp>
        <p:nvSpPr>
          <p:cNvPr id="5" name="Rectangle 4"/>
          <p:cNvSpPr/>
          <p:nvPr/>
        </p:nvSpPr>
        <p:spPr>
          <a:xfrm>
            <a:off x="3367284" y="2802532"/>
            <a:ext cx="2664512" cy="430887"/>
          </a:xfrm>
          <a:prstGeom prst="rect">
            <a:avLst/>
          </a:prstGeom>
        </p:spPr>
        <p:txBody>
          <a:bodyPr wrap="none">
            <a:spAutoFit/>
          </a:bodyPr>
          <a:lstStyle/>
          <a:p>
            <a:r>
              <a:rPr lang="vi-VN" sz="2200" b="1" dirty="0" smtClean="0">
                <a:solidFill>
                  <a:srgbClr val="FF0000"/>
                </a:solidFill>
              </a:rPr>
              <a:t>Chương trình</a:t>
            </a:r>
            <a:r>
              <a:rPr lang="en-US" sz="2200" b="1" dirty="0" smtClean="0">
                <a:solidFill>
                  <a:srgbClr val="FF0000"/>
                </a:solidFill>
              </a:rPr>
              <a:t> </a:t>
            </a:r>
            <a:r>
              <a:rPr lang="en-US" sz="2200" b="1" dirty="0" err="1" smtClean="0">
                <a:solidFill>
                  <a:srgbClr val="FF0000"/>
                </a:solidFill>
                <a:latin typeface="Arial" panose="020B0604020202020204" pitchFamily="34" charset="0"/>
                <a:cs typeface="Arial" panose="020B0604020202020204" pitchFamily="34" charset="0"/>
              </a:rPr>
              <a:t>dịch</a:t>
            </a:r>
            <a:endParaRPr lang="en-US" sz="2200" b="1" dirty="0">
              <a:solidFill>
                <a:srgbClr val="FF0000"/>
              </a:solidFill>
              <a:latin typeface="Arial" panose="020B0604020202020204" pitchFamily="34" charset="0"/>
              <a:cs typeface="Arial" panose="020B0604020202020204" pitchFamily="34" charset="0"/>
            </a:endParaRPr>
          </a:p>
        </p:txBody>
      </p:sp>
      <p:sp>
        <p:nvSpPr>
          <p:cNvPr id="6" name="Rectangle 5"/>
          <p:cNvSpPr/>
          <p:nvPr/>
        </p:nvSpPr>
        <p:spPr>
          <a:xfrm>
            <a:off x="6504069" y="2802446"/>
            <a:ext cx="2664512" cy="430887"/>
          </a:xfrm>
          <a:prstGeom prst="rect">
            <a:avLst/>
          </a:prstGeom>
        </p:spPr>
        <p:txBody>
          <a:bodyPr wrap="none">
            <a:spAutoFit/>
          </a:bodyPr>
          <a:lstStyle/>
          <a:p>
            <a:r>
              <a:rPr lang="vi-VN" sz="2200" b="1" dirty="0" smtClean="0"/>
              <a:t>Chương trình</a:t>
            </a:r>
            <a:r>
              <a:rPr lang="en-US" sz="2200" b="1" dirty="0" smtClean="0"/>
              <a:t> </a:t>
            </a:r>
            <a:r>
              <a:rPr lang="en-US" sz="2200" b="1" dirty="0" err="1" smtClean="0">
                <a:latin typeface="Arial" panose="020B0604020202020204" pitchFamily="34" charset="0"/>
                <a:cs typeface="Arial" panose="020B0604020202020204" pitchFamily="34" charset="0"/>
              </a:rPr>
              <a:t>đích</a:t>
            </a:r>
            <a:endParaRPr lang="en-US" sz="2200" b="1" dirty="0">
              <a:latin typeface="Arial" panose="020B0604020202020204" pitchFamily="34" charset="0"/>
              <a:cs typeface="Arial" panose="020B0604020202020204" pitchFamily="34" charset="0"/>
            </a:endParaRPr>
          </a:p>
        </p:txBody>
      </p:sp>
      <p:cxnSp>
        <p:nvCxnSpPr>
          <p:cNvPr id="8" name="Straight Arrow Connector 7"/>
          <p:cNvCxnSpPr/>
          <p:nvPr/>
        </p:nvCxnSpPr>
        <p:spPr>
          <a:xfrm flipV="1">
            <a:off x="2861185" y="2958984"/>
            <a:ext cx="506099" cy="2"/>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57462" y="2995064"/>
            <a:ext cx="523860" cy="0"/>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9" name="Frame 28"/>
          <p:cNvSpPr/>
          <p:nvPr/>
        </p:nvSpPr>
        <p:spPr>
          <a:xfrm>
            <a:off x="3392950" y="2726744"/>
            <a:ext cx="2664512" cy="582465"/>
          </a:xfrm>
          <a:prstGeom prst="fram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Frame 29"/>
          <p:cNvSpPr/>
          <p:nvPr/>
        </p:nvSpPr>
        <p:spPr>
          <a:xfrm>
            <a:off x="6014590" y="1984240"/>
            <a:ext cx="2971800" cy="534338"/>
          </a:xfrm>
          <a:prstGeom prst="fram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Rounded Rectangle 39"/>
          <p:cNvSpPr/>
          <p:nvPr/>
        </p:nvSpPr>
        <p:spPr>
          <a:xfrm>
            <a:off x="762000" y="152400"/>
            <a:ext cx="7543800" cy="6858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indent="-742950" algn="ctr">
              <a:buFont typeface="+mj-lt"/>
              <a:buAutoNum type="arabicPeriod" startAt="2"/>
            </a:pPr>
            <a:r>
              <a:rPr lang="vi-VN" sz="4400" b="1" dirty="0" smtClean="0">
                <a:solidFill>
                  <a:srgbClr val="FF0000"/>
                </a:solidFill>
                <a:effectLst>
                  <a:outerShdw blurRad="38100" dist="38100" dir="2700000" algn="tl">
                    <a:srgbClr val="000000">
                      <a:alpha val="43137"/>
                    </a:srgbClr>
                  </a:outerShdw>
                </a:effectLst>
              </a:rPr>
              <a:t>Chương trình dịch</a:t>
            </a:r>
            <a:endParaRPr lang="en-US" sz="4400" b="1" dirty="0">
              <a:solidFill>
                <a:srgbClr val="FF0000"/>
              </a:solidFill>
              <a:effectLst>
                <a:outerShdw blurRad="38100" dist="38100" dir="2700000" algn="tl">
                  <a:srgbClr val="000000">
                    <a:alpha val="43137"/>
                  </a:srgbClr>
                </a:outerShdw>
              </a:effectLst>
            </a:endParaRPr>
          </a:p>
        </p:txBody>
      </p:sp>
      <p:sp>
        <p:nvSpPr>
          <p:cNvPr id="45" name="Rectangle 44"/>
          <p:cNvSpPr/>
          <p:nvPr/>
        </p:nvSpPr>
        <p:spPr>
          <a:xfrm>
            <a:off x="910901" y="3199720"/>
            <a:ext cx="1261884" cy="523220"/>
          </a:xfrm>
          <a:prstGeom prst="rect">
            <a:avLst/>
          </a:prstGeom>
        </p:spPr>
        <p:txBody>
          <a:bodyPr wrap="none">
            <a:spAutoFit/>
          </a:bodyPr>
          <a:lstStyle/>
          <a:p>
            <a:r>
              <a:rPr lang="en-US" sz="2800" dirty="0" smtClean="0">
                <a:solidFill>
                  <a:schemeClr val="tx2">
                    <a:lumMod val="75000"/>
                  </a:schemeClr>
                </a:solidFill>
                <a:latin typeface="Arial" panose="020B0604020202020204" pitchFamily="34" charset="0"/>
                <a:cs typeface="Arial" panose="020B0604020202020204" pitchFamily="34" charset="0"/>
              </a:rPr>
              <a:t>INPUT</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46" name="Rectangle 45"/>
          <p:cNvSpPr/>
          <p:nvPr/>
        </p:nvSpPr>
        <p:spPr>
          <a:xfrm>
            <a:off x="7085049" y="3218246"/>
            <a:ext cx="1661032" cy="523220"/>
          </a:xfrm>
          <a:prstGeom prst="rect">
            <a:avLst/>
          </a:prstGeom>
        </p:spPr>
        <p:txBody>
          <a:bodyPr wrap="none">
            <a:spAutoFit/>
          </a:bodyPr>
          <a:lstStyle/>
          <a:p>
            <a:r>
              <a:rPr lang="en-US" sz="2800" dirty="0" smtClean="0">
                <a:solidFill>
                  <a:schemeClr val="tx2">
                    <a:lumMod val="75000"/>
                  </a:schemeClr>
                </a:solidFill>
                <a:latin typeface="Arial" panose="020B0604020202020204" pitchFamily="34" charset="0"/>
                <a:cs typeface="Arial" panose="020B0604020202020204" pitchFamily="34" charset="0"/>
              </a:rPr>
              <a:t>OUTPUT</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54" name="Rounded Rectangle 53"/>
          <p:cNvSpPr/>
          <p:nvPr/>
        </p:nvSpPr>
        <p:spPr>
          <a:xfrm>
            <a:off x="457200" y="838200"/>
            <a:ext cx="2910084" cy="6858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lphaLcParenR"/>
            </a:pPr>
            <a:r>
              <a:rPr lang="en-US" sz="3200"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Định</a:t>
            </a:r>
            <a:r>
              <a:rPr lang="en-US" sz="3200"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nghĩa</a:t>
            </a:r>
            <a:r>
              <a:rPr lang="en-US" sz="3200"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5921713"/>
      </p:ext>
    </p:extLst>
  </p:cSld>
  <p:clrMapOvr>
    <a:masterClrMapping/>
  </p:clrMapOvr>
  <mc:AlternateContent xmlns:mc="http://schemas.openxmlformats.org/markup-compatibility/2006" xmlns:p14="http://schemas.microsoft.com/office/powerpoint/2010/main">
    <mc:Choice Requires="p14">
      <p:transition p14:dur="10">
        <p14:shred/>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1000" fill="hold"/>
                                        <p:tgtEl>
                                          <p:spTgt spid="40"/>
                                        </p:tgtEl>
                                        <p:attrNameLst>
                                          <p:attrName>ppt_w</p:attrName>
                                        </p:attrNameLst>
                                      </p:cBhvr>
                                      <p:tavLst>
                                        <p:tav tm="0">
                                          <p:val>
                                            <p:fltVal val="0"/>
                                          </p:val>
                                        </p:tav>
                                        <p:tav tm="100000">
                                          <p:val>
                                            <p:strVal val="#ppt_w"/>
                                          </p:val>
                                        </p:tav>
                                      </p:tavLst>
                                    </p:anim>
                                    <p:anim calcmode="lin" valueType="num">
                                      <p:cBhvr>
                                        <p:cTn id="8" dur="1000" fill="hold"/>
                                        <p:tgtEl>
                                          <p:spTgt spid="40"/>
                                        </p:tgtEl>
                                        <p:attrNameLst>
                                          <p:attrName>ppt_h</p:attrName>
                                        </p:attrNameLst>
                                      </p:cBhvr>
                                      <p:tavLst>
                                        <p:tav tm="0">
                                          <p:val>
                                            <p:fltVal val="0"/>
                                          </p:val>
                                        </p:tav>
                                        <p:tav tm="100000">
                                          <p:val>
                                            <p:strVal val="#ppt_h"/>
                                          </p:val>
                                        </p:tav>
                                      </p:tavLst>
                                    </p:anim>
                                    <p:anim calcmode="lin" valueType="num">
                                      <p:cBhvr>
                                        <p:cTn id="9" dur="1000" fill="hold"/>
                                        <p:tgtEl>
                                          <p:spTgt spid="40"/>
                                        </p:tgtEl>
                                        <p:attrNameLst>
                                          <p:attrName>style.rotation</p:attrName>
                                        </p:attrNameLst>
                                      </p:cBhvr>
                                      <p:tavLst>
                                        <p:tav tm="0">
                                          <p:val>
                                            <p:fltVal val="90"/>
                                          </p:val>
                                        </p:tav>
                                        <p:tav tm="100000">
                                          <p:val>
                                            <p:fltVal val="0"/>
                                          </p:val>
                                        </p:tav>
                                      </p:tavLst>
                                    </p:anim>
                                    <p:animEffect transition="in" filter="fade">
                                      <p:cBhvr>
                                        <p:cTn id="10" dur="1000"/>
                                        <p:tgtEl>
                                          <p:spTgt spid="40"/>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wheel(1)">
                                      <p:cBhvr>
                                        <p:cTn id="15" dur="2000"/>
                                        <p:tgtEl>
                                          <p:spTgt spid="54"/>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fade">
                                      <p:cBhvr>
                                        <p:cTn id="25" dur="1000"/>
                                        <p:tgtEl>
                                          <p:spTgt spid="30"/>
                                        </p:tgtEl>
                                      </p:cBhvr>
                                    </p:animEffect>
                                    <p:anim calcmode="lin" valueType="num">
                                      <p:cBhvr>
                                        <p:cTn id="26" dur="1000" fill="hold"/>
                                        <p:tgtEl>
                                          <p:spTgt spid="30"/>
                                        </p:tgtEl>
                                        <p:attrNameLst>
                                          <p:attrName>ppt_x</p:attrName>
                                        </p:attrNameLst>
                                      </p:cBhvr>
                                      <p:tavLst>
                                        <p:tav tm="0">
                                          <p:val>
                                            <p:strVal val="#ppt_x"/>
                                          </p:val>
                                        </p:tav>
                                        <p:tav tm="100000">
                                          <p:val>
                                            <p:strVal val="#ppt_x"/>
                                          </p:val>
                                        </p:tav>
                                      </p:tavLst>
                                    </p:anim>
                                    <p:anim calcmode="lin" valueType="num">
                                      <p:cBhvr>
                                        <p:cTn id="2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32" dur="500"/>
                                        <p:tgtEl>
                                          <p:spTgt spid="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80">
                                          <p:stCondLst>
                                            <p:cond delay="0"/>
                                          </p:stCondLst>
                                        </p:cTn>
                                        <p:tgtEl>
                                          <p:spTgt spid="8"/>
                                        </p:tgtEl>
                                      </p:cBhvr>
                                    </p:animEffect>
                                    <p:anim calcmode="lin" valueType="num">
                                      <p:cBhvr>
                                        <p:cTn id="3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3" dur="26">
                                          <p:stCondLst>
                                            <p:cond delay="650"/>
                                          </p:stCondLst>
                                        </p:cTn>
                                        <p:tgtEl>
                                          <p:spTgt spid="8"/>
                                        </p:tgtEl>
                                      </p:cBhvr>
                                      <p:to x="100000" y="60000"/>
                                    </p:animScale>
                                    <p:animScale>
                                      <p:cBhvr>
                                        <p:cTn id="44" dur="166" decel="50000">
                                          <p:stCondLst>
                                            <p:cond delay="676"/>
                                          </p:stCondLst>
                                        </p:cTn>
                                        <p:tgtEl>
                                          <p:spTgt spid="8"/>
                                        </p:tgtEl>
                                      </p:cBhvr>
                                      <p:to x="100000" y="100000"/>
                                    </p:animScale>
                                    <p:animScale>
                                      <p:cBhvr>
                                        <p:cTn id="45" dur="26">
                                          <p:stCondLst>
                                            <p:cond delay="1312"/>
                                          </p:stCondLst>
                                        </p:cTn>
                                        <p:tgtEl>
                                          <p:spTgt spid="8"/>
                                        </p:tgtEl>
                                      </p:cBhvr>
                                      <p:to x="100000" y="80000"/>
                                    </p:animScale>
                                    <p:animScale>
                                      <p:cBhvr>
                                        <p:cTn id="46" dur="166" decel="50000">
                                          <p:stCondLst>
                                            <p:cond delay="1338"/>
                                          </p:stCondLst>
                                        </p:cTn>
                                        <p:tgtEl>
                                          <p:spTgt spid="8"/>
                                        </p:tgtEl>
                                      </p:cBhvr>
                                      <p:to x="100000" y="100000"/>
                                    </p:animScale>
                                    <p:animScale>
                                      <p:cBhvr>
                                        <p:cTn id="47" dur="26">
                                          <p:stCondLst>
                                            <p:cond delay="1642"/>
                                          </p:stCondLst>
                                        </p:cTn>
                                        <p:tgtEl>
                                          <p:spTgt spid="8"/>
                                        </p:tgtEl>
                                      </p:cBhvr>
                                      <p:to x="100000" y="90000"/>
                                    </p:animScale>
                                    <p:animScale>
                                      <p:cBhvr>
                                        <p:cTn id="48" dur="166" decel="50000">
                                          <p:stCondLst>
                                            <p:cond delay="1668"/>
                                          </p:stCondLst>
                                        </p:cTn>
                                        <p:tgtEl>
                                          <p:spTgt spid="8"/>
                                        </p:tgtEl>
                                      </p:cBhvr>
                                      <p:to x="100000" y="100000"/>
                                    </p:animScale>
                                    <p:animScale>
                                      <p:cBhvr>
                                        <p:cTn id="49" dur="26">
                                          <p:stCondLst>
                                            <p:cond delay="1808"/>
                                          </p:stCondLst>
                                        </p:cTn>
                                        <p:tgtEl>
                                          <p:spTgt spid="8"/>
                                        </p:tgtEl>
                                      </p:cBhvr>
                                      <p:to x="100000" y="95000"/>
                                    </p:animScale>
                                    <p:animScale>
                                      <p:cBhvr>
                                        <p:cTn id="50" dur="166" decel="50000">
                                          <p:stCondLst>
                                            <p:cond delay="1834"/>
                                          </p:stCondLst>
                                        </p:cTn>
                                        <p:tgtEl>
                                          <p:spTgt spid="8"/>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nodeType="clickEffect">
                                  <p:stCondLst>
                                    <p:cond delay="0"/>
                                  </p:stCondLst>
                                  <p:childTnLst>
                                    <p:set>
                                      <p:cBhvr>
                                        <p:cTn id="54" dur="1" fill="hold">
                                          <p:stCondLst>
                                            <p:cond delay="0"/>
                                          </p:stCondLst>
                                        </p:cTn>
                                        <p:tgtEl>
                                          <p:spTgt spid="5">
                                            <p:txEl>
                                              <p:pRg st="0" end="0"/>
                                            </p:txEl>
                                          </p:spTgt>
                                        </p:tgtEl>
                                        <p:attrNameLst>
                                          <p:attrName>style.visibility</p:attrName>
                                        </p:attrNameLst>
                                      </p:cBhvr>
                                      <p:to>
                                        <p:strVal val="visible"/>
                                      </p:to>
                                    </p:set>
                                    <p:animEffect transition="in" filter="randombar(horizontal)">
                                      <p:cBhvr>
                                        <p:cTn id="55" dur="500"/>
                                        <p:tgtEl>
                                          <p:spTgt spid="5">
                                            <p:txEl>
                                              <p:pRg st="0" end="0"/>
                                            </p:txEl>
                                          </p:spTgt>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randombar(horizontal)">
                                      <p:cBhvr>
                                        <p:cTn id="58" dur="500"/>
                                        <p:tgtEl>
                                          <p:spTgt spid="29"/>
                                        </p:tgtEl>
                                      </p:cBhvr>
                                    </p:animEffect>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nodeType="click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wipe(down)">
                                      <p:cBhvr>
                                        <p:cTn id="63" dur="580">
                                          <p:stCondLst>
                                            <p:cond delay="0"/>
                                          </p:stCondLst>
                                        </p:cTn>
                                        <p:tgtEl>
                                          <p:spTgt spid="11"/>
                                        </p:tgtEl>
                                      </p:cBhvr>
                                    </p:animEffect>
                                    <p:anim calcmode="lin" valueType="num">
                                      <p:cBhvr>
                                        <p:cTn id="6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69" dur="26">
                                          <p:stCondLst>
                                            <p:cond delay="650"/>
                                          </p:stCondLst>
                                        </p:cTn>
                                        <p:tgtEl>
                                          <p:spTgt spid="11"/>
                                        </p:tgtEl>
                                      </p:cBhvr>
                                      <p:to x="100000" y="60000"/>
                                    </p:animScale>
                                    <p:animScale>
                                      <p:cBhvr>
                                        <p:cTn id="70" dur="166" decel="50000">
                                          <p:stCondLst>
                                            <p:cond delay="676"/>
                                          </p:stCondLst>
                                        </p:cTn>
                                        <p:tgtEl>
                                          <p:spTgt spid="11"/>
                                        </p:tgtEl>
                                      </p:cBhvr>
                                      <p:to x="100000" y="100000"/>
                                    </p:animScale>
                                    <p:animScale>
                                      <p:cBhvr>
                                        <p:cTn id="71" dur="26">
                                          <p:stCondLst>
                                            <p:cond delay="1312"/>
                                          </p:stCondLst>
                                        </p:cTn>
                                        <p:tgtEl>
                                          <p:spTgt spid="11"/>
                                        </p:tgtEl>
                                      </p:cBhvr>
                                      <p:to x="100000" y="80000"/>
                                    </p:animScale>
                                    <p:animScale>
                                      <p:cBhvr>
                                        <p:cTn id="72" dur="166" decel="50000">
                                          <p:stCondLst>
                                            <p:cond delay="1338"/>
                                          </p:stCondLst>
                                        </p:cTn>
                                        <p:tgtEl>
                                          <p:spTgt spid="11"/>
                                        </p:tgtEl>
                                      </p:cBhvr>
                                      <p:to x="100000" y="100000"/>
                                    </p:animScale>
                                    <p:animScale>
                                      <p:cBhvr>
                                        <p:cTn id="73" dur="26">
                                          <p:stCondLst>
                                            <p:cond delay="1642"/>
                                          </p:stCondLst>
                                        </p:cTn>
                                        <p:tgtEl>
                                          <p:spTgt spid="11"/>
                                        </p:tgtEl>
                                      </p:cBhvr>
                                      <p:to x="100000" y="90000"/>
                                    </p:animScale>
                                    <p:animScale>
                                      <p:cBhvr>
                                        <p:cTn id="74" dur="166" decel="50000">
                                          <p:stCondLst>
                                            <p:cond delay="1668"/>
                                          </p:stCondLst>
                                        </p:cTn>
                                        <p:tgtEl>
                                          <p:spTgt spid="11"/>
                                        </p:tgtEl>
                                      </p:cBhvr>
                                      <p:to x="100000" y="100000"/>
                                    </p:animScale>
                                    <p:animScale>
                                      <p:cBhvr>
                                        <p:cTn id="75" dur="26">
                                          <p:stCondLst>
                                            <p:cond delay="1808"/>
                                          </p:stCondLst>
                                        </p:cTn>
                                        <p:tgtEl>
                                          <p:spTgt spid="11"/>
                                        </p:tgtEl>
                                      </p:cBhvr>
                                      <p:to x="100000" y="95000"/>
                                    </p:animScale>
                                    <p:animScale>
                                      <p:cBhvr>
                                        <p:cTn id="76" dur="166" decel="50000">
                                          <p:stCondLst>
                                            <p:cond delay="1834"/>
                                          </p:stCondLst>
                                        </p:cTn>
                                        <p:tgtEl>
                                          <p:spTgt spid="11"/>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14" presetClass="entr" presetSubtype="10" fill="hold" nodeType="clickEffect">
                                  <p:stCondLst>
                                    <p:cond delay="0"/>
                                  </p:stCondLst>
                                  <p:childTnLst>
                                    <p:set>
                                      <p:cBhvr>
                                        <p:cTn id="80" dur="1" fill="hold">
                                          <p:stCondLst>
                                            <p:cond delay="0"/>
                                          </p:stCondLst>
                                        </p:cTn>
                                        <p:tgtEl>
                                          <p:spTgt spid="6">
                                            <p:txEl>
                                              <p:pRg st="0" end="0"/>
                                            </p:txEl>
                                          </p:spTgt>
                                        </p:tgtEl>
                                        <p:attrNameLst>
                                          <p:attrName>style.visibility</p:attrName>
                                        </p:attrNameLst>
                                      </p:cBhvr>
                                      <p:to>
                                        <p:strVal val="visible"/>
                                      </p:to>
                                    </p:set>
                                    <p:animEffect transition="in" filter="randombar(horizontal)">
                                      <p:cBhvr>
                                        <p:cTn id="81" dur="500"/>
                                        <p:tgtEl>
                                          <p:spTgt spid="6">
                                            <p:txEl>
                                              <p:pRg st="0" end="0"/>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21" presetClass="entr" presetSubtype="1" fill="hold" nodeType="clickEffect">
                                  <p:stCondLst>
                                    <p:cond delay="0"/>
                                  </p:stCondLst>
                                  <p:childTnLst>
                                    <p:set>
                                      <p:cBhvr>
                                        <p:cTn id="85" dur="1" fill="hold">
                                          <p:stCondLst>
                                            <p:cond delay="0"/>
                                          </p:stCondLst>
                                        </p:cTn>
                                        <p:tgtEl>
                                          <p:spTgt spid="45">
                                            <p:txEl>
                                              <p:pRg st="0" end="0"/>
                                            </p:txEl>
                                          </p:spTgt>
                                        </p:tgtEl>
                                        <p:attrNameLst>
                                          <p:attrName>style.visibility</p:attrName>
                                        </p:attrNameLst>
                                      </p:cBhvr>
                                      <p:to>
                                        <p:strVal val="visible"/>
                                      </p:to>
                                    </p:set>
                                    <p:animEffect transition="in" filter="wheel(1)">
                                      <p:cBhvr>
                                        <p:cTn id="86" dur="1000"/>
                                        <p:tgtEl>
                                          <p:spTgt spid="45">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1" presetClass="entr" presetSubtype="1" fill="hold" nodeType="clickEffect">
                                  <p:stCondLst>
                                    <p:cond delay="0"/>
                                  </p:stCondLst>
                                  <p:childTnLst>
                                    <p:set>
                                      <p:cBhvr>
                                        <p:cTn id="90" dur="1" fill="hold">
                                          <p:stCondLst>
                                            <p:cond delay="0"/>
                                          </p:stCondLst>
                                        </p:cTn>
                                        <p:tgtEl>
                                          <p:spTgt spid="46">
                                            <p:txEl>
                                              <p:pRg st="0" end="0"/>
                                            </p:txEl>
                                          </p:spTgt>
                                        </p:tgtEl>
                                        <p:attrNameLst>
                                          <p:attrName>style.visibility</p:attrName>
                                        </p:attrNameLst>
                                      </p:cBhvr>
                                      <p:to>
                                        <p:strVal val="visible"/>
                                      </p:to>
                                    </p:set>
                                    <p:animEffect transition="in" filter="wheel(1)">
                                      <p:cBhvr>
                                        <p:cTn id="91" dur="1000"/>
                                        <p:tgtEl>
                                          <p:spTgt spid="46">
                                            <p:txEl>
                                              <p:pRg st="0" end="0"/>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3">
                                            <p:txEl>
                                              <p:pRg st="0" end="0"/>
                                            </p:txEl>
                                          </p:spTgt>
                                        </p:tgtEl>
                                        <p:attrNameLst>
                                          <p:attrName>style.visibility</p:attrName>
                                        </p:attrNameLst>
                                      </p:cBhvr>
                                      <p:to>
                                        <p:strVal val="visible"/>
                                      </p:to>
                                    </p:set>
                                    <p:anim calcmode="lin" valueType="num">
                                      <p:cBhvr additive="base">
                                        <p:cTn id="9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8" presetID="2" presetClass="entr" presetSubtype="4" fill="hold" nodeType="withEffect">
                                  <p:stCondLst>
                                    <p:cond delay="0"/>
                                  </p:stCondLst>
                                  <p:childTnLst>
                                    <p:set>
                                      <p:cBhvr>
                                        <p:cTn id="99" dur="1" fill="hold">
                                          <p:stCondLst>
                                            <p:cond delay="0"/>
                                          </p:stCondLst>
                                        </p:cTn>
                                        <p:tgtEl>
                                          <p:spTgt spid="3">
                                            <p:txEl>
                                              <p:pRg st="1" end="1"/>
                                            </p:txEl>
                                          </p:spTgt>
                                        </p:tgtEl>
                                        <p:attrNameLst>
                                          <p:attrName>style.visibility</p:attrName>
                                        </p:attrNameLst>
                                      </p:cBhvr>
                                      <p:to>
                                        <p:strVal val="visible"/>
                                      </p:to>
                                    </p:set>
                                    <p:anim calcmode="lin" valueType="num">
                                      <p:cBhvr additive="base">
                                        <p:cTn id="10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02" presetID="2" presetClass="entr" presetSubtype="4" fill="hold" nodeType="withEffect">
                                  <p:stCondLst>
                                    <p:cond delay="0"/>
                                  </p:stCondLst>
                                  <p:childTnLst>
                                    <p:set>
                                      <p:cBhvr>
                                        <p:cTn id="103" dur="1" fill="hold">
                                          <p:stCondLst>
                                            <p:cond delay="0"/>
                                          </p:stCondLst>
                                        </p:cTn>
                                        <p:tgtEl>
                                          <p:spTgt spid="3">
                                            <p:txEl>
                                              <p:pRg st="2" end="2"/>
                                            </p:txEl>
                                          </p:spTgt>
                                        </p:tgtEl>
                                        <p:attrNameLst>
                                          <p:attrName>style.visibility</p:attrName>
                                        </p:attrNameLst>
                                      </p:cBhvr>
                                      <p:to>
                                        <p:strVal val="visible"/>
                                      </p:to>
                                    </p:set>
                                    <p:anim calcmode="lin" valueType="num">
                                      <p:cBhvr additive="base">
                                        <p:cTn id="10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0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9" grpId="0" animBg="1"/>
      <p:bldP spid="30" grpId="0" animBg="1"/>
      <p:bldP spid="40" grpId="0" animBg="1"/>
      <p:bldP spid="5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98987" y="1229032"/>
            <a:ext cx="8305800" cy="1371599"/>
          </a:xfrm>
        </p:spPr>
        <p:txBody>
          <a:bodyPr>
            <a:noAutofit/>
          </a:bodyPr>
          <a:lstStyle/>
          <a:p>
            <a:pPr marL="0" indent="0">
              <a:buNone/>
            </a:pPr>
            <a:r>
              <a:rPr lang="en-US" sz="2800" dirty="0" err="1" smtClean="0">
                <a:latin typeface="Arial" panose="020B0604020202020204" pitchFamily="34" charset="0"/>
                <a:cs typeface="Arial" panose="020B0604020202020204" pitchFamily="34" charset="0"/>
              </a:rPr>
              <a:t>Tình</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huống</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Một</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nhóm</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người</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nước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ngoài</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đến</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thăm</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Việt</a:t>
            </a:r>
            <a:r>
              <a:rPr lang="en-US" sz="2800" dirty="0" smtClean="0">
                <a:latin typeface="Arial" panose="020B0604020202020204" pitchFamily="34" charset="0"/>
                <a:cs typeface="Arial" panose="020B0604020202020204" pitchFamily="34" charset="0"/>
              </a:rPr>
              <a:t> Nam </a:t>
            </a:r>
            <a:r>
              <a:rPr lang="en-US" sz="2800" dirty="0" err="1" smtClean="0">
                <a:latin typeface="Arial" panose="020B0604020202020204" pitchFamily="34" charset="0"/>
                <a:cs typeface="Arial" panose="020B0604020202020204" pitchFamily="34" charset="0"/>
              </a:rPr>
              <a:t>và</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học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một</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khóa</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nấu</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ăn</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Làm</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sao</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để</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họ</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hiểu</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được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các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công</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thức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nấu</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ăn</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Việt</a:t>
            </a:r>
            <a:r>
              <a:rPr lang="en-US" sz="2800" dirty="0" smtClean="0">
                <a:latin typeface="Arial" panose="020B0604020202020204" pitchFamily="34" charset="0"/>
                <a:cs typeface="Arial" panose="020B0604020202020204" pitchFamily="34" charset="0"/>
              </a:rPr>
              <a:t> Nam</a:t>
            </a:r>
          </a:p>
        </p:txBody>
      </p:sp>
      <p:sp>
        <p:nvSpPr>
          <p:cNvPr id="4" name="Rounded Rectangle 3"/>
          <p:cNvSpPr/>
          <p:nvPr/>
        </p:nvSpPr>
        <p:spPr>
          <a:xfrm>
            <a:off x="533400" y="609600"/>
            <a:ext cx="6172200" cy="609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lphaLcParenR" startAt="2"/>
            </a:pPr>
            <a:r>
              <a:rPr lang="en-US" sz="3200" dirty="0" smtClean="0">
                <a:solidFill>
                  <a:srgbClr val="FF0000"/>
                </a:solidFill>
                <a:latin typeface="Arial" panose="020B0604020202020204" pitchFamily="34" charset="0"/>
                <a:cs typeface="Arial" panose="020B0604020202020204" pitchFamily="34" charset="0"/>
              </a:rPr>
              <a:t> </a:t>
            </a:r>
            <a:r>
              <a:rPr lang="en-US" sz="3200" dirty="0" err="1" smtClean="0">
                <a:solidFill>
                  <a:srgbClr val="FF0000"/>
                </a:solidFill>
                <a:latin typeface="Arial" panose="020B0604020202020204" pitchFamily="34" charset="0"/>
                <a:cs typeface="Arial" panose="020B0604020202020204" pitchFamily="34" charset="0"/>
              </a:rPr>
              <a:t>Phân</a:t>
            </a:r>
            <a:r>
              <a:rPr lang="en-US" sz="3200" dirty="0" smtClean="0">
                <a:solidFill>
                  <a:srgbClr val="FF0000"/>
                </a:solidFill>
                <a:latin typeface="Arial" panose="020B0604020202020204" pitchFamily="34" charset="0"/>
                <a:cs typeface="Arial" panose="020B0604020202020204" pitchFamily="34" charset="0"/>
              </a:rPr>
              <a:t> </a:t>
            </a:r>
            <a:r>
              <a:rPr lang="en-US" sz="3200" dirty="0" err="1" smtClean="0">
                <a:solidFill>
                  <a:srgbClr val="FF0000"/>
                </a:solidFill>
                <a:latin typeface="Arial" panose="020B0604020202020204" pitchFamily="34" charset="0"/>
                <a:cs typeface="Arial" panose="020B0604020202020204" pitchFamily="34" charset="0"/>
              </a:rPr>
              <a:t>loại</a:t>
            </a:r>
            <a:r>
              <a:rPr lang="en-US" sz="3200" dirty="0" smtClean="0">
                <a:solidFill>
                  <a:srgbClr val="FF0000"/>
                </a:solidFill>
                <a:latin typeface="Arial" panose="020B0604020202020204" pitchFamily="34" charset="0"/>
                <a:cs typeface="Arial" panose="020B0604020202020204" pitchFamily="34" charset="0"/>
              </a:rPr>
              <a:t> </a:t>
            </a:r>
            <a:r>
              <a:rPr lang="en-US" sz="3200" dirty="0" err="1" smtClean="0">
                <a:solidFill>
                  <a:srgbClr val="FF0000"/>
                </a:solidFill>
                <a:latin typeface="Arial" panose="020B0604020202020204" pitchFamily="34" charset="0"/>
                <a:cs typeface="Arial" panose="020B0604020202020204" pitchFamily="34" charset="0"/>
              </a:rPr>
              <a:t>chương</a:t>
            </a:r>
            <a:r>
              <a:rPr lang="en-US" sz="3200" dirty="0" smtClean="0">
                <a:solidFill>
                  <a:srgbClr val="FF0000"/>
                </a:solidFill>
                <a:latin typeface="Arial" panose="020B0604020202020204" pitchFamily="34" charset="0"/>
                <a:cs typeface="Arial" panose="020B0604020202020204" pitchFamily="34" charset="0"/>
              </a:rPr>
              <a:t> </a:t>
            </a:r>
            <a:r>
              <a:rPr lang="en-US" sz="3200" dirty="0" err="1" smtClean="0">
                <a:solidFill>
                  <a:srgbClr val="FF0000"/>
                </a:solidFill>
                <a:latin typeface="Arial" panose="020B0604020202020204" pitchFamily="34" charset="0"/>
                <a:cs typeface="Arial" panose="020B0604020202020204" pitchFamily="34" charset="0"/>
              </a:rPr>
              <a:t>trình</a:t>
            </a:r>
            <a:r>
              <a:rPr lang="en-US" sz="3200" dirty="0" smtClean="0">
                <a:solidFill>
                  <a:srgbClr val="FF0000"/>
                </a:solidFill>
                <a:latin typeface="Arial" panose="020B0604020202020204" pitchFamily="34" charset="0"/>
                <a:cs typeface="Arial" panose="020B0604020202020204" pitchFamily="34" charset="0"/>
              </a:rPr>
              <a:t> </a:t>
            </a:r>
            <a:r>
              <a:rPr lang="en-US" sz="3200" dirty="0" err="1" smtClean="0">
                <a:solidFill>
                  <a:srgbClr val="FF0000"/>
                </a:solidFill>
                <a:latin typeface="Arial" panose="020B0604020202020204" pitchFamily="34" charset="0"/>
                <a:cs typeface="Arial" panose="020B0604020202020204" pitchFamily="34" charset="0"/>
              </a:rPr>
              <a:t>dịch</a:t>
            </a:r>
            <a:endParaRPr lang="en-US" sz="3200" dirty="0">
              <a:solidFill>
                <a:srgbClr val="FF0000"/>
              </a:solidFill>
              <a:latin typeface="Arial" panose="020B0604020202020204" pitchFamily="34" charset="0"/>
              <a:cs typeface="Arial" panose="020B0604020202020204" pitchFamily="34" charset="0"/>
            </a:endParaRPr>
          </a:p>
        </p:txBody>
      </p:sp>
      <p:sp>
        <p:nvSpPr>
          <p:cNvPr id="5" name="Oval 4"/>
          <p:cNvSpPr/>
          <p:nvPr/>
        </p:nvSpPr>
        <p:spPr>
          <a:xfrm>
            <a:off x="533400" y="2514600"/>
            <a:ext cx="2819400" cy="1600200"/>
          </a:xfrm>
          <a:prstGeom prst="ellipse">
            <a:avLst/>
          </a:prstGeom>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Theo </a:t>
            </a:r>
            <a:r>
              <a:rPr lang="en-US" sz="2800" dirty="0" err="1" smtClean="0"/>
              <a:t>các</a:t>
            </a:r>
            <a:r>
              <a:rPr lang="en-US" sz="2800" dirty="0" smtClean="0"/>
              <a:t> </a:t>
            </a:r>
            <a:r>
              <a:rPr lang="en-US" sz="2800" dirty="0" err="1" smtClean="0"/>
              <a:t>bạn</a:t>
            </a:r>
            <a:r>
              <a:rPr lang="en-US" sz="2800" dirty="0" smtClean="0"/>
              <a:t> </a:t>
            </a:r>
            <a:r>
              <a:rPr lang="en-US" sz="2800" dirty="0" err="1" smtClean="0"/>
              <a:t>có</a:t>
            </a:r>
            <a:r>
              <a:rPr lang="en-US" sz="2800" dirty="0" smtClean="0"/>
              <a:t> </a:t>
            </a:r>
            <a:r>
              <a:rPr lang="en-US" sz="2800" dirty="0" err="1" smtClean="0"/>
              <a:t>mấy</a:t>
            </a:r>
            <a:r>
              <a:rPr lang="en-US" sz="2800" dirty="0" smtClean="0"/>
              <a:t> </a:t>
            </a:r>
            <a:r>
              <a:rPr lang="en-US" sz="2800" dirty="0" err="1" smtClean="0"/>
              <a:t>cách</a:t>
            </a:r>
            <a:r>
              <a:rPr lang="en-US" sz="2800" dirty="0" smtClean="0"/>
              <a:t>?</a:t>
            </a:r>
            <a:endParaRPr lang="en-US" sz="2800" dirty="0"/>
          </a:p>
        </p:txBody>
      </p:sp>
      <p:sp>
        <p:nvSpPr>
          <p:cNvPr id="10" name="Oval 9"/>
          <p:cNvSpPr/>
          <p:nvPr/>
        </p:nvSpPr>
        <p:spPr>
          <a:xfrm>
            <a:off x="2171700" y="4114800"/>
            <a:ext cx="571500" cy="419100"/>
          </a:xfrm>
          <a:prstGeom prst="ellipse">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977513" y="4713340"/>
            <a:ext cx="384688" cy="228600"/>
          </a:xfrm>
          <a:prstGeom prst="ellipse">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748913" y="5105400"/>
            <a:ext cx="228600" cy="152400"/>
          </a:xfrm>
          <a:prstGeom prst="ellipse">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5115" y="2628900"/>
            <a:ext cx="4857750" cy="3238500"/>
          </a:xfrm>
          <a:prstGeom prst="rect">
            <a:avLst/>
          </a:prstGeom>
        </p:spPr>
      </p:pic>
    </p:spTree>
    <p:extLst>
      <p:ext uri="{BB962C8B-B14F-4D97-AF65-F5344CB8AC3E}">
        <p14:creationId xmlns:p14="http://schemas.microsoft.com/office/powerpoint/2010/main" val="3232284769"/>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500"/>
                                        <p:tgtEl>
                                          <p:spTgt spid="4">
                                            <p:txEl>
                                              <p:pRg st="0" end="0"/>
                                            </p:txEl>
                                          </p:spTgt>
                                        </p:tgtEl>
                                      </p:cBhvr>
                                    </p:animEffect>
                                    <p:anim calcmode="lin" valueType="num">
                                      <p:cBhvr>
                                        <p:cTn id="8" dur="15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9" dur="15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par>
                          <p:cTn id="15" fill="hold">
                            <p:stCondLst>
                              <p:cond delay="500"/>
                            </p:stCondLst>
                            <p:childTnLst>
                              <p:par>
                                <p:cTn id="16" presetID="21" presetClass="entr" presetSubtype="1"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heel(1)">
                                      <p:cBhvr>
                                        <p:cTn id="18" dur="2000"/>
                                        <p:tgtEl>
                                          <p:spTgt spid="13"/>
                                        </p:tgtEl>
                                      </p:cBhvr>
                                    </p:animEffect>
                                  </p:childTnLst>
                                </p:cTn>
                              </p:par>
                            </p:childTnLst>
                          </p:cTn>
                        </p:par>
                        <p:par>
                          <p:cTn id="19" fill="hold">
                            <p:stCondLst>
                              <p:cond delay="2500"/>
                            </p:stCondLst>
                            <p:childTnLst>
                              <p:par>
                                <p:cTn id="20" presetID="6" presetClass="entr" presetSubtype="16"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500"/>
                                        <p:tgtEl>
                                          <p:spTgt spid="12"/>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ircle(in)">
                                      <p:cBhvr>
                                        <p:cTn id="25" dur="500"/>
                                        <p:tgtEl>
                                          <p:spTgt spid="11"/>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500"/>
                                        <p:tgtEl>
                                          <p:spTgt spid="10"/>
                                        </p:tgtEl>
                                      </p:cBhvr>
                                    </p:animEffect>
                                  </p:childTnLst>
                                </p:cTn>
                              </p:par>
                            </p:childTnLst>
                          </p:cTn>
                        </p:par>
                        <p:par>
                          <p:cTn id="29" fill="hold">
                            <p:stCondLst>
                              <p:cond delay="3000"/>
                            </p:stCondLst>
                            <p:childTnLst>
                              <p:par>
                                <p:cTn id="30" presetID="6" presetClass="entr" presetSubtype="16"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circle(in)">
                                      <p:cBhvr>
                                        <p:cTn id="32"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shingle">
          <a:fgClr>
            <a:schemeClr val="accent1"/>
          </a:fgClr>
          <a:bgClr>
            <a:schemeClr val="bg1"/>
          </a:bgClr>
        </a:pattFill>
        <a:effectLst/>
      </p:bgPr>
    </p:bg>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038600" y="304800"/>
            <a:ext cx="4574368" cy="2906068"/>
          </a:xfrm>
        </p:spPr>
      </p:pic>
      <p:pic>
        <p:nvPicPr>
          <p:cNvPr id="6" name="Content Placeholder 5"/>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038600" y="3640253"/>
            <a:ext cx="4572000" cy="2937734"/>
          </a:xfrm>
        </p:spPr>
      </p:pic>
      <p:sp>
        <p:nvSpPr>
          <p:cNvPr id="7" name="Rectangle 6"/>
          <p:cNvSpPr/>
          <p:nvPr/>
        </p:nvSpPr>
        <p:spPr>
          <a:xfrm>
            <a:off x="457200" y="1371600"/>
            <a:ext cx="3225563" cy="769441"/>
          </a:xfrm>
          <a:prstGeom prst="rect">
            <a:avLst/>
          </a:prstGeom>
        </p:spPr>
        <p:txBody>
          <a:bodyPr wrap="none">
            <a:spAutoFit/>
          </a:bodyPr>
          <a:lstStyle/>
          <a:p>
            <a:r>
              <a:rPr lang="en-US" sz="4400" b="1"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Thông</a:t>
            </a:r>
            <a:r>
              <a:rPr lang="en-US" sz="4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4400" b="1"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dịch</a:t>
            </a:r>
            <a:endPar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Rectangle 7"/>
          <p:cNvSpPr/>
          <p:nvPr/>
        </p:nvSpPr>
        <p:spPr>
          <a:xfrm>
            <a:off x="710475" y="4495800"/>
            <a:ext cx="2725426" cy="769441"/>
          </a:xfrm>
          <a:prstGeom prst="rect">
            <a:avLst/>
          </a:prstGeom>
        </p:spPr>
        <p:txBody>
          <a:bodyPr wrap="none">
            <a:spAutoFit/>
          </a:bodyPr>
          <a:lstStyle/>
          <a:p>
            <a:r>
              <a:rPr lang="en-US" sz="4400" b="1"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Biên</a:t>
            </a:r>
            <a:r>
              <a:rPr lang="en-US" sz="4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4400" b="1"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dịch</a:t>
            </a:r>
            <a:endPar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10610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par>
                          <p:cTn id="21" fill="hold">
                            <p:stCondLst>
                              <p:cond delay="2000"/>
                            </p:stCondLst>
                            <p:childTnLst>
                              <p:par>
                                <p:cTn id="22" presetID="53" presetClass="entr" presetSubtype="16"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fltVal val="0"/>
                                          </p:val>
                                        </p:tav>
                                        <p:tav tm="100000">
                                          <p:val>
                                            <p:strVal val="#ppt_w"/>
                                          </p:val>
                                        </p:tav>
                                      </p:tavLst>
                                    </p:anim>
                                    <p:anim calcmode="lin" valueType="num">
                                      <p:cBhvr>
                                        <p:cTn id="25" dur="500" fill="hold"/>
                                        <p:tgtEl>
                                          <p:spTgt spid="5"/>
                                        </p:tgtEl>
                                        <p:attrNameLst>
                                          <p:attrName>ppt_h</p:attrName>
                                        </p:attrNameLst>
                                      </p:cBhvr>
                                      <p:tavLst>
                                        <p:tav tm="0">
                                          <p:val>
                                            <p:fltVal val="0"/>
                                          </p:val>
                                        </p:tav>
                                        <p:tav tm="100000">
                                          <p:val>
                                            <p:strVal val="#ppt_h"/>
                                          </p:val>
                                        </p:tav>
                                      </p:tavLst>
                                    </p:anim>
                                    <p:animEffect transition="in" filter="fade">
                                      <p:cBhvr>
                                        <p:cTn id="26" dur="500"/>
                                        <p:tgtEl>
                                          <p:spTgt spid="5"/>
                                        </p:tgtEl>
                                      </p:cBhvr>
                                    </p:animEffect>
                                  </p:childTnLst>
                                </p:cTn>
                              </p:par>
                            </p:childTnLst>
                          </p:cTn>
                        </p:par>
                        <p:par>
                          <p:cTn id="27" fill="hold">
                            <p:stCondLst>
                              <p:cond delay="2500"/>
                            </p:stCondLst>
                            <p:childTnLst>
                              <p:par>
                                <p:cTn id="28" presetID="26" presetClass="entr" presetSubtype="0" fill="hold" nodeType="afterEffect">
                                  <p:stCondLst>
                                    <p:cond delay="0"/>
                                  </p:stCondLst>
                                  <p:childTnLst>
                                    <p:set>
                                      <p:cBhvr>
                                        <p:cTn id="29" dur="1" fill="hold">
                                          <p:stCondLst>
                                            <p:cond delay="0"/>
                                          </p:stCondLst>
                                        </p:cTn>
                                        <p:tgtEl>
                                          <p:spTgt spid="8">
                                            <p:txEl>
                                              <p:pRg st="0" end="0"/>
                                            </p:txEl>
                                          </p:spTgt>
                                        </p:tgtEl>
                                        <p:attrNameLst>
                                          <p:attrName>style.visibility</p:attrName>
                                        </p:attrNameLst>
                                      </p:cBhvr>
                                      <p:to>
                                        <p:strVal val="visible"/>
                                      </p:to>
                                    </p:set>
                                    <p:animEffect transition="in" filter="wipe(down)">
                                      <p:cBhvr>
                                        <p:cTn id="30" dur="580">
                                          <p:stCondLst>
                                            <p:cond delay="0"/>
                                          </p:stCondLst>
                                        </p:cTn>
                                        <p:tgtEl>
                                          <p:spTgt spid="8">
                                            <p:txEl>
                                              <p:pRg st="0" end="0"/>
                                            </p:txEl>
                                          </p:spTgt>
                                        </p:tgtEl>
                                      </p:cBhvr>
                                    </p:animEffect>
                                    <p:anim calcmode="lin" valueType="num">
                                      <p:cBhvr>
                                        <p:cTn id="31"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8">
                                            <p:txEl>
                                              <p:pRg st="0" end="0"/>
                                            </p:txEl>
                                          </p:spTgt>
                                        </p:tgtEl>
                                      </p:cBhvr>
                                      <p:to x="100000" y="60000"/>
                                    </p:animScale>
                                    <p:animScale>
                                      <p:cBhvr>
                                        <p:cTn id="37" dur="166" decel="50000">
                                          <p:stCondLst>
                                            <p:cond delay="676"/>
                                          </p:stCondLst>
                                        </p:cTn>
                                        <p:tgtEl>
                                          <p:spTgt spid="8">
                                            <p:txEl>
                                              <p:pRg st="0" end="0"/>
                                            </p:txEl>
                                          </p:spTgt>
                                        </p:tgtEl>
                                      </p:cBhvr>
                                      <p:to x="100000" y="100000"/>
                                    </p:animScale>
                                    <p:animScale>
                                      <p:cBhvr>
                                        <p:cTn id="38" dur="26">
                                          <p:stCondLst>
                                            <p:cond delay="1312"/>
                                          </p:stCondLst>
                                        </p:cTn>
                                        <p:tgtEl>
                                          <p:spTgt spid="8">
                                            <p:txEl>
                                              <p:pRg st="0" end="0"/>
                                            </p:txEl>
                                          </p:spTgt>
                                        </p:tgtEl>
                                      </p:cBhvr>
                                      <p:to x="100000" y="80000"/>
                                    </p:animScale>
                                    <p:animScale>
                                      <p:cBhvr>
                                        <p:cTn id="39" dur="166" decel="50000">
                                          <p:stCondLst>
                                            <p:cond delay="1338"/>
                                          </p:stCondLst>
                                        </p:cTn>
                                        <p:tgtEl>
                                          <p:spTgt spid="8">
                                            <p:txEl>
                                              <p:pRg st="0" end="0"/>
                                            </p:txEl>
                                          </p:spTgt>
                                        </p:tgtEl>
                                      </p:cBhvr>
                                      <p:to x="100000" y="100000"/>
                                    </p:animScale>
                                    <p:animScale>
                                      <p:cBhvr>
                                        <p:cTn id="40" dur="26">
                                          <p:stCondLst>
                                            <p:cond delay="1642"/>
                                          </p:stCondLst>
                                        </p:cTn>
                                        <p:tgtEl>
                                          <p:spTgt spid="8">
                                            <p:txEl>
                                              <p:pRg st="0" end="0"/>
                                            </p:txEl>
                                          </p:spTgt>
                                        </p:tgtEl>
                                      </p:cBhvr>
                                      <p:to x="100000" y="90000"/>
                                    </p:animScale>
                                    <p:animScale>
                                      <p:cBhvr>
                                        <p:cTn id="41" dur="166" decel="50000">
                                          <p:stCondLst>
                                            <p:cond delay="1668"/>
                                          </p:stCondLst>
                                        </p:cTn>
                                        <p:tgtEl>
                                          <p:spTgt spid="8">
                                            <p:txEl>
                                              <p:pRg st="0" end="0"/>
                                            </p:txEl>
                                          </p:spTgt>
                                        </p:tgtEl>
                                      </p:cBhvr>
                                      <p:to x="100000" y="100000"/>
                                    </p:animScale>
                                    <p:animScale>
                                      <p:cBhvr>
                                        <p:cTn id="42" dur="26">
                                          <p:stCondLst>
                                            <p:cond delay="1808"/>
                                          </p:stCondLst>
                                        </p:cTn>
                                        <p:tgtEl>
                                          <p:spTgt spid="8">
                                            <p:txEl>
                                              <p:pRg st="0" end="0"/>
                                            </p:txEl>
                                          </p:spTgt>
                                        </p:tgtEl>
                                      </p:cBhvr>
                                      <p:to x="100000" y="95000"/>
                                    </p:animScale>
                                    <p:animScale>
                                      <p:cBhvr>
                                        <p:cTn id="43" dur="166" decel="50000">
                                          <p:stCondLst>
                                            <p:cond delay="1834"/>
                                          </p:stCondLst>
                                        </p:cTn>
                                        <p:tgtEl>
                                          <p:spTgt spid="8">
                                            <p:txEl>
                                              <p:pRg st="0" end="0"/>
                                            </p:txEl>
                                          </p:spTgt>
                                        </p:tgtEl>
                                      </p:cBhvr>
                                      <p:to x="100000" y="100000"/>
                                    </p:animScale>
                                  </p:childTnLst>
                                </p:cTn>
                              </p:par>
                            </p:childTnLst>
                          </p:cTn>
                        </p:par>
                        <p:par>
                          <p:cTn id="44" fill="hold">
                            <p:stCondLst>
                              <p:cond delay="4500"/>
                            </p:stCondLst>
                            <p:childTnLst>
                              <p:par>
                                <p:cTn id="45" presetID="53" presetClass="entr" presetSubtype="16" fill="hold" nodeType="after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p:cTn id="47" dur="500" fill="hold"/>
                                        <p:tgtEl>
                                          <p:spTgt spid="6"/>
                                        </p:tgtEl>
                                        <p:attrNameLst>
                                          <p:attrName>ppt_w</p:attrName>
                                        </p:attrNameLst>
                                      </p:cBhvr>
                                      <p:tavLst>
                                        <p:tav tm="0">
                                          <p:val>
                                            <p:fltVal val="0"/>
                                          </p:val>
                                        </p:tav>
                                        <p:tav tm="100000">
                                          <p:val>
                                            <p:strVal val="#ppt_w"/>
                                          </p:val>
                                        </p:tav>
                                      </p:tavLst>
                                    </p:anim>
                                    <p:anim calcmode="lin" valueType="num">
                                      <p:cBhvr>
                                        <p:cTn id="48" dur="500" fill="hold"/>
                                        <p:tgtEl>
                                          <p:spTgt spid="6"/>
                                        </p:tgtEl>
                                        <p:attrNameLst>
                                          <p:attrName>ppt_h</p:attrName>
                                        </p:attrNameLst>
                                      </p:cBhvr>
                                      <p:tavLst>
                                        <p:tav tm="0">
                                          <p:val>
                                            <p:fltVal val="0"/>
                                          </p:val>
                                        </p:tav>
                                        <p:tav tm="100000">
                                          <p:val>
                                            <p:strVal val="#ppt_h"/>
                                          </p:val>
                                        </p:tav>
                                      </p:tavLst>
                                    </p:anim>
                                    <p:animEffect transition="in" filter="fade">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3000" r="-2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4632" y="34791"/>
            <a:ext cx="3810000" cy="1143000"/>
          </a:xfrm>
        </p:spPr>
        <p:txBody>
          <a:bodyPr>
            <a:normAutofit fontScale="90000"/>
          </a:bodyPr>
          <a:lstStyle/>
          <a:p>
            <a:pPr marL="742950" indent="-742950" algn="l">
              <a:buFont typeface="+mj-lt"/>
              <a:buAutoNum type="alphaLcParenR"/>
            </a:pP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Thông</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dịch</a:t>
            </a:r>
            <a:endPar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0" y="1600200"/>
            <a:ext cx="4572000" cy="3657599"/>
          </a:xfrm>
        </p:spPr>
        <p:txBody>
          <a:bodyPr>
            <a:normAutofit fontScale="92500"/>
          </a:bodyPr>
          <a:lstStyle/>
          <a:p>
            <a:pPr>
              <a:buFont typeface="Wingdings" panose="05000000000000000000" pitchFamily="2" charset="2"/>
              <a:buChar char="Ø"/>
            </a:pPr>
            <a:r>
              <a:rPr lang="vi-VN" sz="2600" b="1" dirty="0" smtClean="0"/>
              <a:t>Kiểm tra tính đúng đắn của câu lệnh tiếp theo trong chương trình nguồn.</a:t>
            </a:r>
          </a:p>
          <a:p>
            <a:pPr>
              <a:buFont typeface="Wingdings" panose="05000000000000000000" pitchFamily="2" charset="2"/>
              <a:buChar char="Ø"/>
            </a:pPr>
            <a:r>
              <a:rPr lang="vi-VN" sz="2600" b="1" dirty="0" smtClean="0"/>
              <a:t>Chuyển đổi câu lệnh đó thành các câu lệnh tương ứng trong ngôn ngữ máy.</a:t>
            </a:r>
          </a:p>
          <a:p>
            <a:pPr>
              <a:buFont typeface="Wingdings" panose="05000000000000000000" pitchFamily="2" charset="2"/>
              <a:buChar char="Ø"/>
            </a:pPr>
            <a:r>
              <a:rPr lang="vi-VN" sz="2600" b="1" dirty="0" smtClean="0"/>
              <a:t>Thực hiện các câu lệnh vừa chuyển đổi.</a:t>
            </a:r>
            <a:endParaRPr lang="en-US" sz="2600" b="1" dirty="0"/>
          </a:p>
        </p:txBody>
      </p:sp>
      <p:sp>
        <p:nvSpPr>
          <p:cNvPr id="7" name="Rectangle 6"/>
          <p:cNvSpPr/>
          <p:nvPr/>
        </p:nvSpPr>
        <p:spPr>
          <a:xfrm>
            <a:off x="4191000" y="304800"/>
            <a:ext cx="4724400" cy="954107"/>
          </a:xfrm>
          <a:prstGeom prst="rect">
            <a:avLst/>
          </a:prstGeom>
        </p:spPr>
        <p:txBody>
          <a:bodyPr wrap="square">
            <a:spAutoFit/>
          </a:bodyPr>
          <a:lstStyle/>
          <a:p>
            <a:r>
              <a:rPr lang="vi-VN" sz="2800" b="1" dirty="0" smtClean="0">
                <a:effectLst>
                  <a:outerShdw blurRad="38100" dist="38100" dir="2700000" algn="tl">
                    <a:srgbClr val="000000">
                      <a:alpha val="43137"/>
                    </a:srgbClr>
                  </a:outerShdw>
                </a:effectLst>
              </a:rPr>
              <a:t>Thực hiện lặp đi lặp lại dãy các bước sau</a:t>
            </a:r>
            <a:r>
              <a:rPr lang="en-US" sz="2800" b="1" dirty="0" smtClean="0">
                <a:effectLst>
                  <a:outerShdw blurRad="38100" dist="38100" dir="2700000" algn="tl">
                    <a:srgbClr val="000000">
                      <a:alpha val="43137"/>
                    </a:srgbClr>
                  </a:outerShdw>
                </a:effectLst>
              </a:rPr>
              <a:t>:</a:t>
            </a:r>
            <a:endParaRPr lang="en-US" sz="2800" b="1" dirty="0">
              <a:effectLst>
                <a:outerShdw blurRad="38100" dist="38100" dir="2700000" algn="tl">
                  <a:srgbClr val="000000">
                    <a:alpha val="43137"/>
                  </a:srgbClr>
                </a:outerShdw>
              </a:effectLst>
            </a:endParaRPr>
          </a:p>
        </p:txBody>
      </p:sp>
      <p:sp>
        <p:nvSpPr>
          <p:cNvPr id="8" name="Rectangle 7"/>
          <p:cNvSpPr/>
          <p:nvPr/>
        </p:nvSpPr>
        <p:spPr>
          <a:xfrm>
            <a:off x="314632" y="5105400"/>
            <a:ext cx="8458200" cy="1569660"/>
          </a:xfrm>
          <a:prstGeom prst="rect">
            <a:avLst/>
          </a:prstGeom>
        </p:spPr>
        <p:txBody>
          <a:bodyPr wrap="square">
            <a:spAutoFit/>
          </a:bodyPr>
          <a:lstStyle/>
          <a:p>
            <a:r>
              <a:rPr lang="vi-VN" sz="2400" b="1" dirty="0" smtClean="0">
                <a:solidFill>
                  <a:srgbClr val="FF0000"/>
                </a:solidFill>
                <a:effectLst>
                  <a:outerShdw blurRad="38100" dist="38100" dir="2700000" algn="tl">
                    <a:srgbClr val="000000">
                      <a:alpha val="43137"/>
                    </a:srgbClr>
                  </a:outerShdw>
                </a:effectLst>
              </a:rPr>
              <a:t>Loại chương trình dịch này thích hợp cho</a:t>
            </a:r>
            <a:r>
              <a:rPr lang="en-US" sz="2400" b="1" dirty="0" smtClean="0">
                <a:solidFill>
                  <a:srgbClr val="FF0000"/>
                </a:solidFill>
                <a:effectLst>
                  <a:outerShdw blurRad="38100" dist="38100" dir="2700000" algn="tl">
                    <a:srgbClr val="000000">
                      <a:alpha val="43137"/>
                    </a:srgbClr>
                  </a:outerShdw>
                </a:effectLst>
              </a:rPr>
              <a:t> </a:t>
            </a:r>
            <a:r>
              <a:rPr lang="vi-VN" sz="2400" b="1" dirty="0" smtClean="0">
                <a:solidFill>
                  <a:srgbClr val="FF0000"/>
                </a:solidFill>
                <a:effectLst>
                  <a:outerShdw blurRad="38100" dist="38100" dir="2700000" algn="tl">
                    <a:srgbClr val="000000">
                      <a:alpha val="43137"/>
                    </a:srgbClr>
                  </a:outerShdw>
                </a:effectLst>
              </a:rPr>
              <a:t>đối thoại giữa người dùng và hệ thống.</a:t>
            </a:r>
          </a:p>
          <a:p>
            <a:r>
              <a:rPr lang="vi-VN" sz="2400" b="1" dirty="0" smtClean="0">
                <a:solidFill>
                  <a:srgbClr val="FF0000"/>
                </a:solidFill>
                <a:effectLst>
                  <a:outerShdw blurRad="38100" dist="38100" dir="2700000" algn="tl">
                    <a:srgbClr val="000000">
                      <a:alpha val="43137"/>
                    </a:srgbClr>
                  </a:outerShdw>
                </a:effectLst>
              </a:rPr>
              <a:t>Các ngôn ngữ khai thác hệ quản trị cơ sở dữ liệu, đối thoại với hệ điều hành</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đều</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sử</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dụng</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trình</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thông</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dịch</a:t>
            </a:r>
            <a:r>
              <a:rPr lang="en-US" sz="24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Rectangle 8"/>
          <p:cNvSpPr/>
          <p:nvPr/>
        </p:nvSpPr>
        <p:spPr>
          <a:xfrm>
            <a:off x="914400" y="889264"/>
            <a:ext cx="3124200" cy="584775"/>
          </a:xfrm>
          <a:prstGeom prst="rect">
            <a:avLst/>
          </a:prstGeom>
        </p:spPr>
        <p:txBody>
          <a:bodyPr wrap="square">
            <a:spAutoFit/>
          </a:bodyPr>
          <a:lstStyle/>
          <a:p>
            <a:pPr algn="ctr"/>
            <a:r>
              <a:rPr lang="en-US" sz="32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(Interpreter)</a:t>
            </a:r>
            <a:endParaRPr lang="en-US"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2"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2448" y="3536961"/>
            <a:ext cx="3344752" cy="153894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4870" y="2197704"/>
            <a:ext cx="1232330" cy="1339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5955" y="1588104"/>
            <a:ext cx="2206625"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22666" y="951532"/>
            <a:ext cx="1755775" cy="1175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p:nvSpPr>
        <p:spPr>
          <a:xfrm>
            <a:off x="7707454" y="951532"/>
            <a:ext cx="1447800" cy="307777"/>
          </a:xfrm>
          <a:prstGeom prst="rect">
            <a:avLst/>
          </a:prstGeom>
        </p:spPr>
        <p:txBody>
          <a:bodyPr wrap="square">
            <a:spAutoFit/>
          </a:bodyPr>
          <a:lstStyle/>
          <a:p>
            <a:r>
              <a:rPr lang="en-US" sz="1400" dirty="0" smtClean="0"/>
              <a:t>1 0 1 0 1 1 1 1 1 0</a:t>
            </a:r>
            <a:endParaRPr lang="en-US" sz="1400" dirty="0"/>
          </a:p>
        </p:txBody>
      </p:sp>
      <p:sp>
        <p:nvSpPr>
          <p:cNvPr id="11" name="Rectangle 10"/>
          <p:cNvSpPr/>
          <p:nvPr/>
        </p:nvSpPr>
        <p:spPr>
          <a:xfrm>
            <a:off x="7709201" y="1155389"/>
            <a:ext cx="1459054" cy="307777"/>
          </a:xfrm>
          <a:prstGeom prst="rect">
            <a:avLst/>
          </a:prstGeom>
        </p:spPr>
        <p:txBody>
          <a:bodyPr wrap="none">
            <a:spAutoFit/>
          </a:bodyPr>
          <a:lstStyle/>
          <a:p>
            <a:r>
              <a:rPr lang="en-US" sz="1400" dirty="0" smtClean="0"/>
              <a:t>1 1 1 1 0 1 0 0 1 1</a:t>
            </a:r>
            <a:endParaRPr lang="en-US" sz="1400" dirty="0"/>
          </a:p>
        </p:txBody>
      </p:sp>
      <p:sp>
        <p:nvSpPr>
          <p:cNvPr id="13" name="Rectangle 12"/>
          <p:cNvSpPr/>
          <p:nvPr/>
        </p:nvSpPr>
        <p:spPr>
          <a:xfrm>
            <a:off x="7721491" y="1385604"/>
            <a:ext cx="1459054" cy="307777"/>
          </a:xfrm>
          <a:prstGeom prst="rect">
            <a:avLst/>
          </a:prstGeom>
        </p:spPr>
        <p:txBody>
          <a:bodyPr wrap="none">
            <a:spAutoFit/>
          </a:bodyPr>
          <a:lstStyle/>
          <a:p>
            <a:r>
              <a:rPr lang="en-US" sz="1400" dirty="0" smtClean="0"/>
              <a:t>1 0 1 1 0 1 0 0 1 0</a:t>
            </a:r>
            <a:endParaRPr lang="en-US" sz="1400" dirty="0"/>
          </a:p>
        </p:txBody>
      </p:sp>
      <p:sp>
        <p:nvSpPr>
          <p:cNvPr id="14" name="Rectangle 13"/>
          <p:cNvSpPr/>
          <p:nvPr/>
        </p:nvSpPr>
        <p:spPr>
          <a:xfrm>
            <a:off x="7707454" y="1566390"/>
            <a:ext cx="1459054" cy="307777"/>
          </a:xfrm>
          <a:prstGeom prst="rect">
            <a:avLst/>
          </a:prstGeom>
        </p:spPr>
        <p:txBody>
          <a:bodyPr wrap="none">
            <a:spAutoFit/>
          </a:bodyPr>
          <a:lstStyle/>
          <a:p>
            <a:r>
              <a:rPr lang="en-US" sz="1400" dirty="0" smtClean="0"/>
              <a:t>1 0 1 0 1 1 0 0 1 1</a:t>
            </a:r>
            <a:endParaRPr lang="en-US" sz="1400" dirty="0"/>
          </a:p>
        </p:txBody>
      </p:sp>
      <p:sp>
        <p:nvSpPr>
          <p:cNvPr id="15" name="Rectangle 14"/>
          <p:cNvSpPr/>
          <p:nvPr/>
        </p:nvSpPr>
        <p:spPr>
          <a:xfrm>
            <a:off x="7721491" y="1819367"/>
            <a:ext cx="1459054" cy="307777"/>
          </a:xfrm>
          <a:prstGeom prst="rect">
            <a:avLst/>
          </a:prstGeom>
        </p:spPr>
        <p:txBody>
          <a:bodyPr wrap="none">
            <a:spAutoFit/>
          </a:bodyPr>
          <a:lstStyle/>
          <a:p>
            <a:r>
              <a:rPr lang="en-US" sz="1400" dirty="0" smtClean="0"/>
              <a:t>1 1 0 1 1 1 1 0 1 0</a:t>
            </a:r>
            <a:endParaRPr lang="en-US" sz="1400" dirty="0"/>
          </a:p>
        </p:txBody>
      </p:sp>
      <p:sp>
        <p:nvSpPr>
          <p:cNvPr id="16" name="Curved Left Arrow 15"/>
          <p:cNvSpPr/>
          <p:nvPr/>
        </p:nvSpPr>
        <p:spPr>
          <a:xfrm>
            <a:off x="8077200" y="3200400"/>
            <a:ext cx="526385" cy="83972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ent-Up Arrow 16"/>
          <p:cNvSpPr/>
          <p:nvPr/>
        </p:nvSpPr>
        <p:spPr>
          <a:xfrm rot="5400000">
            <a:off x="6020433" y="2798506"/>
            <a:ext cx="6096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9788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5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wheel(1)">
                                      <p:cBhvr>
                                        <p:cTn id="10" dur="1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barn(inVertical)">
                                      <p:cBhvr>
                                        <p:cTn id="15" dur="5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2053"/>
                                        </p:tgtEl>
                                        <p:attrNameLst>
                                          <p:attrName>style.visibility</p:attrName>
                                        </p:attrNameLst>
                                      </p:cBhvr>
                                      <p:to>
                                        <p:strVal val="visible"/>
                                      </p:to>
                                    </p:set>
                                    <p:animEffect transition="in" filter="wipe(down)">
                                      <p:cBhvr>
                                        <p:cTn id="27" dur="290">
                                          <p:stCondLst>
                                            <p:cond delay="0"/>
                                          </p:stCondLst>
                                        </p:cTn>
                                        <p:tgtEl>
                                          <p:spTgt spid="2053"/>
                                        </p:tgtEl>
                                      </p:cBhvr>
                                    </p:animEffect>
                                    <p:anim calcmode="lin" valueType="num">
                                      <p:cBhvr>
                                        <p:cTn id="28" dur="911" tmFilter="0,0; 0.14,0.36; 0.43,0.73; 0.71,0.91; 1.0,1.0">
                                          <p:stCondLst>
                                            <p:cond delay="0"/>
                                          </p:stCondLst>
                                        </p:cTn>
                                        <p:tgtEl>
                                          <p:spTgt spid="2053"/>
                                        </p:tgtEl>
                                        <p:attrNameLst>
                                          <p:attrName>ppt_x</p:attrName>
                                        </p:attrNameLst>
                                      </p:cBhvr>
                                      <p:tavLst>
                                        <p:tav tm="0">
                                          <p:val>
                                            <p:strVal val="#ppt_x-0.25"/>
                                          </p:val>
                                        </p:tav>
                                        <p:tav tm="100000">
                                          <p:val>
                                            <p:strVal val="#ppt_x"/>
                                          </p:val>
                                        </p:tav>
                                      </p:tavLst>
                                    </p:anim>
                                    <p:anim calcmode="lin" valueType="num">
                                      <p:cBhvr>
                                        <p:cTn id="29" dur="332" tmFilter="0.0,0.0; 0.25,0.07; 0.50,0.2; 0.75,0.467; 1.0,1.0">
                                          <p:stCondLst>
                                            <p:cond delay="0"/>
                                          </p:stCondLst>
                                        </p:cTn>
                                        <p:tgtEl>
                                          <p:spTgt spid="2053"/>
                                        </p:tgtEl>
                                        <p:attrNameLst>
                                          <p:attrName>ppt_y</p:attrName>
                                        </p:attrNameLst>
                                      </p:cBhvr>
                                      <p:tavLst>
                                        <p:tav tm="0" fmla="#ppt_y-sin(pi*$)/3">
                                          <p:val>
                                            <p:fltVal val="0.5"/>
                                          </p:val>
                                        </p:tav>
                                        <p:tav tm="100000">
                                          <p:val>
                                            <p:fltVal val="1"/>
                                          </p:val>
                                        </p:tav>
                                      </p:tavLst>
                                    </p:anim>
                                    <p:anim calcmode="lin" valueType="num">
                                      <p:cBhvr>
                                        <p:cTn id="30" dur="332" tmFilter="0, 0; 0.125,0.2665; 0.25,0.4; 0.375,0.465; 0.5,0.5;  0.625,0.535; 0.75,0.6; 0.875,0.7335; 1,1">
                                          <p:stCondLst>
                                            <p:cond delay="332"/>
                                          </p:stCondLst>
                                        </p:cTn>
                                        <p:tgtEl>
                                          <p:spTgt spid="2053"/>
                                        </p:tgtEl>
                                        <p:attrNameLst>
                                          <p:attrName>ppt_y</p:attrName>
                                        </p:attrNameLst>
                                      </p:cBhvr>
                                      <p:tavLst>
                                        <p:tav tm="0" fmla="#ppt_y-sin(pi*$)/9">
                                          <p:val>
                                            <p:fltVal val="0"/>
                                          </p:val>
                                        </p:tav>
                                        <p:tav tm="100000">
                                          <p:val>
                                            <p:fltVal val="1"/>
                                          </p:val>
                                        </p:tav>
                                      </p:tavLst>
                                    </p:anim>
                                    <p:anim calcmode="lin" valueType="num">
                                      <p:cBhvr>
                                        <p:cTn id="31" dur="166" tmFilter="0, 0; 0.125,0.2665; 0.25,0.4; 0.375,0.465; 0.5,0.5;  0.625,0.535; 0.75,0.6; 0.875,0.7335; 1,1">
                                          <p:stCondLst>
                                            <p:cond delay="662"/>
                                          </p:stCondLst>
                                        </p:cTn>
                                        <p:tgtEl>
                                          <p:spTgt spid="2053"/>
                                        </p:tgtEl>
                                        <p:attrNameLst>
                                          <p:attrName>ppt_y</p:attrName>
                                        </p:attrNameLst>
                                      </p:cBhvr>
                                      <p:tavLst>
                                        <p:tav tm="0" fmla="#ppt_y-sin(pi*$)/27">
                                          <p:val>
                                            <p:fltVal val="0"/>
                                          </p:val>
                                        </p:tav>
                                        <p:tav tm="100000">
                                          <p:val>
                                            <p:fltVal val="1"/>
                                          </p:val>
                                        </p:tav>
                                      </p:tavLst>
                                    </p:anim>
                                    <p:anim calcmode="lin" valueType="num">
                                      <p:cBhvr>
                                        <p:cTn id="32" dur="82" tmFilter="0, 0; 0.125,0.2665; 0.25,0.4; 0.375,0.465; 0.5,0.5;  0.625,0.535; 0.75,0.6; 0.875,0.7335; 1,1">
                                          <p:stCondLst>
                                            <p:cond delay="828"/>
                                          </p:stCondLst>
                                        </p:cTn>
                                        <p:tgtEl>
                                          <p:spTgt spid="2053"/>
                                        </p:tgtEl>
                                        <p:attrNameLst>
                                          <p:attrName>ppt_y</p:attrName>
                                        </p:attrNameLst>
                                      </p:cBhvr>
                                      <p:tavLst>
                                        <p:tav tm="0" fmla="#ppt_y-sin(pi*$)/81">
                                          <p:val>
                                            <p:fltVal val="0"/>
                                          </p:val>
                                        </p:tav>
                                        <p:tav tm="100000">
                                          <p:val>
                                            <p:fltVal val="1"/>
                                          </p:val>
                                        </p:tav>
                                      </p:tavLst>
                                    </p:anim>
                                    <p:animScale>
                                      <p:cBhvr>
                                        <p:cTn id="33" dur="13">
                                          <p:stCondLst>
                                            <p:cond delay="325"/>
                                          </p:stCondLst>
                                        </p:cTn>
                                        <p:tgtEl>
                                          <p:spTgt spid="2053"/>
                                        </p:tgtEl>
                                      </p:cBhvr>
                                      <p:to x="100000" y="60000"/>
                                    </p:animScale>
                                    <p:animScale>
                                      <p:cBhvr>
                                        <p:cTn id="34" dur="83" decel="50000">
                                          <p:stCondLst>
                                            <p:cond delay="338"/>
                                          </p:stCondLst>
                                        </p:cTn>
                                        <p:tgtEl>
                                          <p:spTgt spid="2053"/>
                                        </p:tgtEl>
                                      </p:cBhvr>
                                      <p:to x="100000" y="100000"/>
                                    </p:animScale>
                                    <p:animScale>
                                      <p:cBhvr>
                                        <p:cTn id="35" dur="13">
                                          <p:stCondLst>
                                            <p:cond delay="656"/>
                                          </p:stCondLst>
                                        </p:cTn>
                                        <p:tgtEl>
                                          <p:spTgt spid="2053"/>
                                        </p:tgtEl>
                                      </p:cBhvr>
                                      <p:to x="100000" y="80000"/>
                                    </p:animScale>
                                    <p:animScale>
                                      <p:cBhvr>
                                        <p:cTn id="36" dur="83" decel="50000">
                                          <p:stCondLst>
                                            <p:cond delay="669"/>
                                          </p:stCondLst>
                                        </p:cTn>
                                        <p:tgtEl>
                                          <p:spTgt spid="2053"/>
                                        </p:tgtEl>
                                      </p:cBhvr>
                                      <p:to x="100000" y="100000"/>
                                    </p:animScale>
                                    <p:animScale>
                                      <p:cBhvr>
                                        <p:cTn id="37" dur="13">
                                          <p:stCondLst>
                                            <p:cond delay="821"/>
                                          </p:stCondLst>
                                        </p:cTn>
                                        <p:tgtEl>
                                          <p:spTgt spid="2053"/>
                                        </p:tgtEl>
                                      </p:cBhvr>
                                      <p:to x="100000" y="90000"/>
                                    </p:animScale>
                                    <p:animScale>
                                      <p:cBhvr>
                                        <p:cTn id="38" dur="83" decel="50000">
                                          <p:stCondLst>
                                            <p:cond delay="834"/>
                                          </p:stCondLst>
                                        </p:cTn>
                                        <p:tgtEl>
                                          <p:spTgt spid="2053"/>
                                        </p:tgtEl>
                                      </p:cBhvr>
                                      <p:to x="100000" y="100000"/>
                                    </p:animScale>
                                    <p:animScale>
                                      <p:cBhvr>
                                        <p:cTn id="39" dur="13">
                                          <p:stCondLst>
                                            <p:cond delay="904"/>
                                          </p:stCondLst>
                                        </p:cTn>
                                        <p:tgtEl>
                                          <p:spTgt spid="2053"/>
                                        </p:tgtEl>
                                      </p:cBhvr>
                                      <p:to x="100000" y="95000"/>
                                    </p:animScale>
                                    <p:animScale>
                                      <p:cBhvr>
                                        <p:cTn id="40" dur="83" decel="50000">
                                          <p:stCondLst>
                                            <p:cond delay="917"/>
                                          </p:stCondLst>
                                        </p:cTn>
                                        <p:tgtEl>
                                          <p:spTgt spid="2053"/>
                                        </p:tgtEl>
                                      </p:cBhvr>
                                      <p:to x="100000" y="100000"/>
                                    </p:animScale>
                                  </p:childTnLst>
                                </p:cTn>
                              </p:par>
                              <p:par>
                                <p:cTn id="41" presetID="26" presetClass="entr" presetSubtype="0" fill="hold" nodeType="withEffect">
                                  <p:stCondLst>
                                    <p:cond delay="0"/>
                                  </p:stCondLst>
                                  <p:childTnLst>
                                    <p:set>
                                      <p:cBhvr>
                                        <p:cTn id="42" dur="1" fill="hold">
                                          <p:stCondLst>
                                            <p:cond delay="0"/>
                                          </p:stCondLst>
                                        </p:cTn>
                                        <p:tgtEl>
                                          <p:spTgt spid="2052"/>
                                        </p:tgtEl>
                                        <p:attrNameLst>
                                          <p:attrName>style.visibility</p:attrName>
                                        </p:attrNameLst>
                                      </p:cBhvr>
                                      <p:to>
                                        <p:strVal val="visible"/>
                                      </p:to>
                                    </p:set>
                                    <p:animEffect transition="in" filter="wipe(down)">
                                      <p:cBhvr>
                                        <p:cTn id="43" dur="290">
                                          <p:stCondLst>
                                            <p:cond delay="0"/>
                                          </p:stCondLst>
                                        </p:cTn>
                                        <p:tgtEl>
                                          <p:spTgt spid="2052"/>
                                        </p:tgtEl>
                                      </p:cBhvr>
                                    </p:animEffect>
                                    <p:anim calcmode="lin" valueType="num">
                                      <p:cBhvr>
                                        <p:cTn id="44" dur="911" tmFilter="0,0; 0.14,0.36; 0.43,0.73; 0.71,0.91; 1.0,1.0">
                                          <p:stCondLst>
                                            <p:cond delay="0"/>
                                          </p:stCondLst>
                                        </p:cTn>
                                        <p:tgtEl>
                                          <p:spTgt spid="2052"/>
                                        </p:tgtEl>
                                        <p:attrNameLst>
                                          <p:attrName>ppt_x</p:attrName>
                                        </p:attrNameLst>
                                      </p:cBhvr>
                                      <p:tavLst>
                                        <p:tav tm="0">
                                          <p:val>
                                            <p:strVal val="#ppt_x-0.25"/>
                                          </p:val>
                                        </p:tav>
                                        <p:tav tm="100000">
                                          <p:val>
                                            <p:strVal val="#ppt_x"/>
                                          </p:val>
                                        </p:tav>
                                      </p:tavLst>
                                    </p:anim>
                                    <p:anim calcmode="lin" valueType="num">
                                      <p:cBhvr>
                                        <p:cTn id="45" dur="332" tmFilter="0.0,0.0; 0.25,0.07; 0.50,0.2; 0.75,0.467; 1.0,1.0">
                                          <p:stCondLst>
                                            <p:cond delay="0"/>
                                          </p:stCondLst>
                                        </p:cTn>
                                        <p:tgtEl>
                                          <p:spTgt spid="2052"/>
                                        </p:tgtEl>
                                        <p:attrNameLst>
                                          <p:attrName>ppt_y</p:attrName>
                                        </p:attrNameLst>
                                      </p:cBhvr>
                                      <p:tavLst>
                                        <p:tav tm="0" fmla="#ppt_y-sin(pi*$)/3">
                                          <p:val>
                                            <p:fltVal val="0.5"/>
                                          </p:val>
                                        </p:tav>
                                        <p:tav tm="100000">
                                          <p:val>
                                            <p:fltVal val="1"/>
                                          </p:val>
                                        </p:tav>
                                      </p:tavLst>
                                    </p:anim>
                                    <p:anim calcmode="lin" valueType="num">
                                      <p:cBhvr>
                                        <p:cTn id="46" dur="332" tmFilter="0, 0; 0.125,0.2665; 0.25,0.4; 0.375,0.465; 0.5,0.5;  0.625,0.535; 0.75,0.6; 0.875,0.7335; 1,1">
                                          <p:stCondLst>
                                            <p:cond delay="332"/>
                                          </p:stCondLst>
                                        </p:cTn>
                                        <p:tgtEl>
                                          <p:spTgt spid="2052"/>
                                        </p:tgtEl>
                                        <p:attrNameLst>
                                          <p:attrName>ppt_y</p:attrName>
                                        </p:attrNameLst>
                                      </p:cBhvr>
                                      <p:tavLst>
                                        <p:tav tm="0" fmla="#ppt_y-sin(pi*$)/9">
                                          <p:val>
                                            <p:fltVal val="0"/>
                                          </p:val>
                                        </p:tav>
                                        <p:tav tm="100000">
                                          <p:val>
                                            <p:fltVal val="1"/>
                                          </p:val>
                                        </p:tav>
                                      </p:tavLst>
                                    </p:anim>
                                    <p:anim calcmode="lin" valueType="num">
                                      <p:cBhvr>
                                        <p:cTn id="47" dur="166" tmFilter="0, 0; 0.125,0.2665; 0.25,0.4; 0.375,0.465; 0.5,0.5;  0.625,0.535; 0.75,0.6; 0.875,0.7335; 1,1">
                                          <p:stCondLst>
                                            <p:cond delay="662"/>
                                          </p:stCondLst>
                                        </p:cTn>
                                        <p:tgtEl>
                                          <p:spTgt spid="2052"/>
                                        </p:tgtEl>
                                        <p:attrNameLst>
                                          <p:attrName>ppt_y</p:attrName>
                                        </p:attrNameLst>
                                      </p:cBhvr>
                                      <p:tavLst>
                                        <p:tav tm="0" fmla="#ppt_y-sin(pi*$)/27">
                                          <p:val>
                                            <p:fltVal val="0"/>
                                          </p:val>
                                        </p:tav>
                                        <p:tav tm="100000">
                                          <p:val>
                                            <p:fltVal val="1"/>
                                          </p:val>
                                        </p:tav>
                                      </p:tavLst>
                                    </p:anim>
                                    <p:anim calcmode="lin" valueType="num">
                                      <p:cBhvr>
                                        <p:cTn id="48" dur="82" tmFilter="0, 0; 0.125,0.2665; 0.25,0.4; 0.375,0.465; 0.5,0.5;  0.625,0.535; 0.75,0.6; 0.875,0.7335; 1,1">
                                          <p:stCondLst>
                                            <p:cond delay="828"/>
                                          </p:stCondLst>
                                        </p:cTn>
                                        <p:tgtEl>
                                          <p:spTgt spid="2052"/>
                                        </p:tgtEl>
                                        <p:attrNameLst>
                                          <p:attrName>ppt_y</p:attrName>
                                        </p:attrNameLst>
                                      </p:cBhvr>
                                      <p:tavLst>
                                        <p:tav tm="0" fmla="#ppt_y-sin(pi*$)/81">
                                          <p:val>
                                            <p:fltVal val="0"/>
                                          </p:val>
                                        </p:tav>
                                        <p:tav tm="100000">
                                          <p:val>
                                            <p:fltVal val="1"/>
                                          </p:val>
                                        </p:tav>
                                      </p:tavLst>
                                    </p:anim>
                                    <p:animScale>
                                      <p:cBhvr>
                                        <p:cTn id="49" dur="13">
                                          <p:stCondLst>
                                            <p:cond delay="325"/>
                                          </p:stCondLst>
                                        </p:cTn>
                                        <p:tgtEl>
                                          <p:spTgt spid="2052"/>
                                        </p:tgtEl>
                                      </p:cBhvr>
                                      <p:to x="100000" y="60000"/>
                                    </p:animScale>
                                    <p:animScale>
                                      <p:cBhvr>
                                        <p:cTn id="50" dur="83" decel="50000">
                                          <p:stCondLst>
                                            <p:cond delay="338"/>
                                          </p:stCondLst>
                                        </p:cTn>
                                        <p:tgtEl>
                                          <p:spTgt spid="2052"/>
                                        </p:tgtEl>
                                      </p:cBhvr>
                                      <p:to x="100000" y="100000"/>
                                    </p:animScale>
                                    <p:animScale>
                                      <p:cBhvr>
                                        <p:cTn id="51" dur="13">
                                          <p:stCondLst>
                                            <p:cond delay="656"/>
                                          </p:stCondLst>
                                        </p:cTn>
                                        <p:tgtEl>
                                          <p:spTgt spid="2052"/>
                                        </p:tgtEl>
                                      </p:cBhvr>
                                      <p:to x="100000" y="80000"/>
                                    </p:animScale>
                                    <p:animScale>
                                      <p:cBhvr>
                                        <p:cTn id="52" dur="83" decel="50000">
                                          <p:stCondLst>
                                            <p:cond delay="669"/>
                                          </p:stCondLst>
                                        </p:cTn>
                                        <p:tgtEl>
                                          <p:spTgt spid="2052"/>
                                        </p:tgtEl>
                                      </p:cBhvr>
                                      <p:to x="100000" y="100000"/>
                                    </p:animScale>
                                    <p:animScale>
                                      <p:cBhvr>
                                        <p:cTn id="53" dur="13">
                                          <p:stCondLst>
                                            <p:cond delay="821"/>
                                          </p:stCondLst>
                                        </p:cTn>
                                        <p:tgtEl>
                                          <p:spTgt spid="2052"/>
                                        </p:tgtEl>
                                      </p:cBhvr>
                                      <p:to x="100000" y="90000"/>
                                    </p:animScale>
                                    <p:animScale>
                                      <p:cBhvr>
                                        <p:cTn id="54" dur="83" decel="50000">
                                          <p:stCondLst>
                                            <p:cond delay="834"/>
                                          </p:stCondLst>
                                        </p:cTn>
                                        <p:tgtEl>
                                          <p:spTgt spid="2052"/>
                                        </p:tgtEl>
                                      </p:cBhvr>
                                      <p:to x="100000" y="100000"/>
                                    </p:animScale>
                                    <p:animScale>
                                      <p:cBhvr>
                                        <p:cTn id="55" dur="13">
                                          <p:stCondLst>
                                            <p:cond delay="904"/>
                                          </p:stCondLst>
                                        </p:cTn>
                                        <p:tgtEl>
                                          <p:spTgt spid="2052"/>
                                        </p:tgtEl>
                                      </p:cBhvr>
                                      <p:to x="100000" y="95000"/>
                                    </p:animScale>
                                    <p:animScale>
                                      <p:cBhvr>
                                        <p:cTn id="56" dur="83" decel="50000">
                                          <p:stCondLst>
                                            <p:cond delay="917"/>
                                          </p:stCondLst>
                                        </p:cTn>
                                        <p:tgtEl>
                                          <p:spTgt spid="2052"/>
                                        </p:tgtEl>
                                      </p:cBhvr>
                                      <p:to x="100000" y="100000"/>
                                    </p:animScale>
                                  </p:childTnLst>
                                </p:cTn>
                              </p:par>
                            </p:childTnLst>
                          </p:cTn>
                        </p:par>
                        <p:par>
                          <p:cTn id="57" fill="hold">
                            <p:stCondLst>
                              <p:cond delay="1000"/>
                            </p:stCondLst>
                            <p:childTnLst>
                              <p:par>
                                <p:cTn id="58" presetID="21" presetClass="entr" presetSubtype="1" fill="hold" grpId="0" nodeType="after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heel(1)">
                                      <p:cBhvr>
                                        <p:cTn id="60" dur="20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1" end="1"/>
                                            </p:txEl>
                                          </p:spTgt>
                                        </p:tgtEl>
                                        <p:attrNameLst>
                                          <p:attrName>style.visibility</p:attrName>
                                        </p:attrNameLst>
                                      </p:cBhvr>
                                      <p:to>
                                        <p:strVal val="visible"/>
                                      </p:to>
                                    </p:set>
                                    <p:animEffect transition="in" filter="fade">
                                      <p:cBhvr>
                                        <p:cTn id="65" dur="1000"/>
                                        <p:tgtEl>
                                          <p:spTgt spid="3">
                                            <p:txEl>
                                              <p:pRg st="1" end="1"/>
                                            </p:txEl>
                                          </p:spTgt>
                                        </p:tgtEl>
                                      </p:cBhvr>
                                    </p:animEffect>
                                    <p:anim calcmode="lin" valueType="num">
                                      <p:cBhvr>
                                        <p:cTn id="6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5" presetClass="entr" presetSubtype="0" fill="hold" nodeType="clickEffect">
                                  <p:stCondLst>
                                    <p:cond delay="0"/>
                                  </p:stCondLst>
                                  <p:childTnLst>
                                    <p:set>
                                      <p:cBhvr>
                                        <p:cTn id="71" dur="1" fill="hold">
                                          <p:stCondLst>
                                            <p:cond delay="0"/>
                                          </p:stCondLst>
                                        </p:cTn>
                                        <p:tgtEl>
                                          <p:spTgt spid="2054"/>
                                        </p:tgtEl>
                                        <p:attrNameLst>
                                          <p:attrName>style.visibility</p:attrName>
                                        </p:attrNameLst>
                                      </p:cBhvr>
                                      <p:to>
                                        <p:strVal val="visible"/>
                                      </p:to>
                                    </p:set>
                                    <p:animEffect transition="in" filter="fade">
                                      <p:cBhvr>
                                        <p:cTn id="72" dur="1000"/>
                                        <p:tgtEl>
                                          <p:spTgt spid="2054"/>
                                        </p:tgtEl>
                                      </p:cBhvr>
                                    </p:animEffect>
                                    <p:anim calcmode="lin" valueType="num">
                                      <p:cBhvr>
                                        <p:cTn id="73" dur="1000" fill="hold"/>
                                        <p:tgtEl>
                                          <p:spTgt spid="2054"/>
                                        </p:tgtEl>
                                        <p:attrNameLst>
                                          <p:attrName>ppt_w</p:attrName>
                                        </p:attrNameLst>
                                      </p:cBhvr>
                                      <p:tavLst>
                                        <p:tav tm="0" fmla="#ppt_w*sin(2.5*pi*$)">
                                          <p:val>
                                            <p:fltVal val="0"/>
                                          </p:val>
                                        </p:tav>
                                        <p:tav tm="100000">
                                          <p:val>
                                            <p:fltVal val="1"/>
                                          </p:val>
                                        </p:tav>
                                      </p:tavLst>
                                    </p:anim>
                                    <p:anim calcmode="lin" valueType="num">
                                      <p:cBhvr>
                                        <p:cTn id="74" dur="1000" fill="hold"/>
                                        <p:tgtEl>
                                          <p:spTgt spid="2054"/>
                                        </p:tgtEl>
                                        <p:attrNameLst>
                                          <p:attrName>ppt_h</p:attrName>
                                        </p:attrNameLst>
                                      </p:cBhvr>
                                      <p:tavLst>
                                        <p:tav tm="0">
                                          <p:val>
                                            <p:strVal val="#ppt_h"/>
                                          </p:val>
                                        </p:tav>
                                        <p:tav tm="100000">
                                          <p:val>
                                            <p:strVal val="#ppt_h"/>
                                          </p:val>
                                        </p:tav>
                                      </p:tavLst>
                                    </p:anim>
                                  </p:childTnLst>
                                </p:cTn>
                              </p:par>
                              <p:par>
                                <p:cTn id="75" presetID="31" presetClass="entr" presetSubtype="0" fill="hold" nodeType="withEffect">
                                  <p:stCondLst>
                                    <p:cond delay="0"/>
                                  </p:stCondLst>
                                  <p:childTnLst>
                                    <p:set>
                                      <p:cBhvr>
                                        <p:cTn id="76" dur="1" fill="hold">
                                          <p:stCondLst>
                                            <p:cond delay="0"/>
                                          </p:stCondLst>
                                        </p:cTn>
                                        <p:tgtEl>
                                          <p:spTgt spid="10">
                                            <p:txEl>
                                              <p:pRg st="0" end="0"/>
                                            </p:txEl>
                                          </p:spTgt>
                                        </p:tgtEl>
                                        <p:attrNameLst>
                                          <p:attrName>style.visibility</p:attrName>
                                        </p:attrNameLst>
                                      </p:cBhvr>
                                      <p:to>
                                        <p:strVal val="visible"/>
                                      </p:to>
                                    </p:set>
                                    <p:anim calcmode="lin" valueType="num">
                                      <p:cBhvr>
                                        <p:cTn id="77"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78"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79"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80" dur="1000"/>
                                        <p:tgtEl>
                                          <p:spTgt spid="10">
                                            <p:txEl>
                                              <p:pRg st="0" end="0"/>
                                            </p:txEl>
                                          </p:spTgt>
                                        </p:tgtEl>
                                      </p:cBhvr>
                                    </p:animEffect>
                                  </p:childTnLst>
                                </p:cTn>
                              </p:par>
                              <p:par>
                                <p:cTn id="81" presetID="31" presetClass="entr" presetSubtype="0" fill="hold" nodeType="withEffect">
                                  <p:stCondLst>
                                    <p:cond delay="0"/>
                                  </p:stCondLst>
                                  <p:childTnLst>
                                    <p:set>
                                      <p:cBhvr>
                                        <p:cTn id="82" dur="1" fill="hold">
                                          <p:stCondLst>
                                            <p:cond delay="0"/>
                                          </p:stCondLst>
                                        </p:cTn>
                                        <p:tgtEl>
                                          <p:spTgt spid="11">
                                            <p:txEl>
                                              <p:pRg st="0" end="0"/>
                                            </p:txEl>
                                          </p:spTgt>
                                        </p:tgtEl>
                                        <p:attrNameLst>
                                          <p:attrName>style.visibility</p:attrName>
                                        </p:attrNameLst>
                                      </p:cBhvr>
                                      <p:to>
                                        <p:strVal val="visible"/>
                                      </p:to>
                                    </p:set>
                                    <p:anim calcmode="lin" valueType="num">
                                      <p:cBhvr>
                                        <p:cTn id="83"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84"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85" dur="1000" fill="hold"/>
                                        <p:tgtEl>
                                          <p:spTgt spid="11">
                                            <p:txEl>
                                              <p:pRg st="0" end="0"/>
                                            </p:txEl>
                                          </p:spTgt>
                                        </p:tgtEl>
                                        <p:attrNameLst>
                                          <p:attrName>style.rotation</p:attrName>
                                        </p:attrNameLst>
                                      </p:cBhvr>
                                      <p:tavLst>
                                        <p:tav tm="0">
                                          <p:val>
                                            <p:fltVal val="90"/>
                                          </p:val>
                                        </p:tav>
                                        <p:tav tm="100000">
                                          <p:val>
                                            <p:fltVal val="0"/>
                                          </p:val>
                                        </p:tav>
                                      </p:tavLst>
                                    </p:anim>
                                    <p:animEffect transition="in" filter="fade">
                                      <p:cBhvr>
                                        <p:cTn id="86" dur="1000"/>
                                        <p:tgtEl>
                                          <p:spTgt spid="11">
                                            <p:txEl>
                                              <p:pRg st="0" end="0"/>
                                            </p:txEl>
                                          </p:spTgt>
                                        </p:tgtEl>
                                      </p:cBhvr>
                                    </p:animEffect>
                                  </p:childTnLst>
                                </p:cTn>
                              </p:par>
                              <p:par>
                                <p:cTn id="87" presetID="31" presetClass="entr" presetSubtype="0" fill="hold" nodeType="withEffect">
                                  <p:stCondLst>
                                    <p:cond delay="0"/>
                                  </p:stCondLst>
                                  <p:childTnLst>
                                    <p:set>
                                      <p:cBhvr>
                                        <p:cTn id="88" dur="1" fill="hold">
                                          <p:stCondLst>
                                            <p:cond delay="0"/>
                                          </p:stCondLst>
                                        </p:cTn>
                                        <p:tgtEl>
                                          <p:spTgt spid="13">
                                            <p:txEl>
                                              <p:pRg st="0" end="0"/>
                                            </p:txEl>
                                          </p:spTgt>
                                        </p:tgtEl>
                                        <p:attrNameLst>
                                          <p:attrName>style.visibility</p:attrName>
                                        </p:attrNameLst>
                                      </p:cBhvr>
                                      <p:to>
                                        <p:strVal val="visible"/>
                                      </p:to>
                                    </p:set>
                                    <p:anim calcmode="lin" valueType="num">
                                      <p:cBhvr>
                                        <p:cTn id="89"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90"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91" dur="1000" fill="hold"/>
                                        <p:tgtEl>
                                          <p:spTgt spid="13">
                                            <p:txEl>
                                              <p:pRg st="0" end="0"/>
                                            </p:txEl>
                                          </p:spTgt>
                                        </p:tgtEl>
                                        <p:attrNameLst>
                                          <p:attrName>style.rotation</p:attrName>
                                        </p:attrNameLst>
                                      </p:cBhvr>
                                      <p:tavLst>
                                        <p:tav tm="0">
                                          <p:val>
                                            <p:fltVal val="90"/>
                                          </p:val>
                                        </p:tav>
                                        <p:tav tm="100000">
                                          <p:val>
                                            <p:fltVal val="0"/>
                                          </p:val>
                                        </p:tav>
                                      </p:tavLst>
                                    </p:anim>
                                    <p:animEffect transition="in" filter="fade">
                                      <p:cBhvr>
                                        <p:cTn id="92" dur="1000"/>
                                        <p:tgtEl>
                                          <p:spTgt spid="13">
                                            <p:txEl>
                                              <p:pRg st="0" end="0"/>
                                            </p:txEl>
                                          </p:spTgt>
                                        </p:tgtEl>
                                      </p:cBhvr>
                                    </p:animEffect>
                                  </p:childTnLst>
                                </p:cTn>
                              </p:par>
                              <p:par>
                                <p:cTn id="93" presetID="31" presetClass="entr" presetSubtype="0" fill="hold" grpId="0" nodeType="withEffect">
                                  <p:stCondLst>
                                    <p:cond delay="0"/>
                                  </p:stCondLst>
                                  <p:childTnLst>
                                    <p:set>
                                      <p:cBhvr>
                                        <p:cTn id="94" dur="1" fill="hold">
                                          <p:stCondLst>
                                            <p:cond delay="0"/>
                                          </p:stCondLst>
                                        </p:cTn>
                                        <p:tgtEl>
                                          <p:spTgt spid="14"/>
                                        </p:tgtEl>
                                        <p:attrNameLst>
                                          <p:attrName>style.visibility</p:attrName>
                                        </p:attrNameLst>
                                      </p:cBhvr>
                                      <p:to>
                                        <p:strVal val="visible"/>
                                      </p:to>
                                    </p:set>
                                    <p:anim calcmode="lin" valueType="num">
                                      <p:cBhvr>
                                        <p:cTn id="95" dur="1000" fill="hold"/>
                                        <p:tgtEl>
                                          <p:spTgt spid="14"/>
                                        </p:tgtEl>
                                        <p:attrNameLst>
                                          <p:attrName>ppt_w</p:attrName>
                                        </p:attrNameLst>
                                      </p:cBhvr>
                                      <p:tavLst>
                                        <p:tav tm="0">
                                          <p:val>
                                            <p:fltVal val="0"/>
                                          </p:val>
                                        </p:tav>
                                        <p:tav tm="100000">
                                          <p:val>
                                            <p:strVal val="#ppt_w"/>
                                          </p:val>
                                        </p:tav>
                                      </p:tavLst>
                                    </p:anim>
                                    <p:anim calcmode="lin" valueType="num">
                                      <p:cBhvr>
                                        <p:cTn id="96" dur="1000" fill="hold"/>
                                        <p:tgtEl>
                                          <p:spTgt spid="14"/>
                                        </p:tgtEl>
                                        <p:attrNameLst>
                                          <p:attrName>ppt_h</p:attrName>
                                        </p:attrNameLst>
                                      </p:cBhvr>
                                      <p:tavLst>
                                        <p:tav tm="0">
                                          <p:val>
                                            <p:fltVal val="0"/>
                                          </p:val>
                                        </p:tav>
                                        <p:tav tm="100000">
                                          <p:val>
                                            <p:strVal val="#ppt_h"/>
                                          </p:val>
                                        </p:tav>
                                      </p:tavLst>
                                    </p:anim>
                                    <p:anim calcmode="lin" valueType="num">
                                      <p:cBhvr>
                                        <p:cTn id="97" dur="1000" fill="hold"/>
                                        <p:tgtEl>
                                          <p:spTgt spid="14"/>
                                        </p:tgtEl>
                                        <p:attrNameLst>
                                          <p:attrName>style.rotation</p:attrName>
                                        </p:attrNameLst>
                                      </p:cBhvr>
                                      <p:tavLst>
                                        <p:tav tm="0">
                                          <p:val>
                                            <p:fltVal val="90"/>
                                          </p:val>
                                        </p:tav>
                                        <p:tav tm="100000">
                                          <p:val>
                                            <p:fltVal val="0"/>
                                          </p:val>
                                        </p:tav>
                                      </p:tavLst>
                                    </p:anim>
                                    <p:animEffect transition="in" filter="fade">
                                      <p:cBhvr>
                                        <p:cTn id="98" dur="1000"/>
                                        <p:tgtEl>
                                          <p:spTgt spid="14"/>
                                        </p:tgtEl>
                                      </p:cBhvr>
                                    </p:animEffect>
                                  </p:childTnLst>
                                </p:cTn>
                              </p:par>
                              <p:par>
                                <p:cTn id="99" presetID="31" presetClass="entr" presetSubtype="0" fill="hold" nodeType="withEffect">
                                  <p:stCondLst>
                                    <p:cond delay="0"/>
                                  </p:stCondLst>
                                  <p:childTnLst>
                                    <p:set>
                                      <p:cBhvr>
                                        <p:cTn id="100" dur="1" fill="hold">
                                          <p:stCondLst>
                                            <p:cond delay="0"/>
                                          </p:stCondLst>
                                        </p:cTn>
                                        <p:tgtEl>
                                          <p:spTgt spid="15">
                                            <p:txEl>
                                              <p:pRg st="0" end="0"/>
                                            </p:txEl>
                                          </p:spTgt>
                                        </p:tgtEl>
                                        <p:attrNameLst>
                                          <p:attrName>style.visibility</p:attrName>
                                        </p:attrNameLst>
                                      </p:cBhvr>
                                      <p:to>
                                        <p:strVal val="visible"/>
                                      </p:to>
                                    </p:set>
                                    <p:anim calcmode="lin" valueType="num">
                                      <p:cBhvr>
                                        <p:cTn id="101" dur="10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02" dur="10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103" dur="1000" fill="hold"/>
                                        <p:tgtEl>
                                          <p:spTgt spid="15">
                                            <p:txEl>
                                              <p:pRg st="0" end="0"/>
                                            </p:txEl>
                                          </p:spTgt>
                                        </p:tgtEl>
                                        <p:attrNameLst>
                                          <p:attrName>style.rotation</p:attrName>
                                        </p:attrNameLst>
                                      </p:cBhvr>
                                      <p:tavLst>
                                        <p:tav tm="0">
                                          <p:val>
                                            <p:fltVal val="90"/>
                                          </p:val>
                                        </p:tav>
                                        <p:tav tm="100000">
                                          <p:val>
                                            <p:fltVal val="0"/>
                                          </p:val>
                                        </p:tav>
                                      </p:tavLst>
                                    </p:anim>
                                    <p:animEffect transition="in" filter="fade">
                                      <p:cBhvr>
                                        <p:cTn id="104" dur="1000"/>
                                        <p:tgtEl>
                                          <p:spTgt spid="15">
                                            <p:txEl>
                                              <p:pRg st="0" end="0"/>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nodeType="clickEffect">
                                  <p:stCondLst>
                                    <p:cond delay="0"/>
                                  </p:stCondLst>
                                  <p:childTnLst>
                                    <p:set>
                                      <p:cBhvr>
                                        <p:cTn id="108" dur="1" fill="hold">
                                          <p:stCondLst>
                                            <p:cond delay="0"/>
                                          </p:stCondLst>
                                        </p:cTn>
                                        <p:tgtEl>
                                          <p:spTgt spid="3">
                                            <p:txEl>
                                              <p:pRg st="2" end="2"/>
                                            </p:txEl>
                                          </p:spTgt>
                                        </p:tgtEl>
                                        <p:attrNameLst>
                                          <p:attrName>style.visibility</p:attrName>
                                        </p:attrNameLst>
                                      </p:cBhvr>
                                      <p:to>
                                        <p:strVal val="visible"/>
                                      </p:to>
                                    </p:set>
                                    <p:animEffect transition="in" filter="fade">
                                      <p:cBhvr>
                                        <p:cTn id="109" dur="1000"/>
                                        <p:tgtEl>
                                          <p:spTgt spid="3">
                                            <p:txEl>
                                              <p:pRg st="2" end="2"/>
                                            </p:txEl>
                                          </p:spTgt>
                                        </p:tgtEl>
                                      </p:cBhvr>
                                    </p:animEffect>
                                    <p:anim calcmode="lin" valueType="num">
                                      <p:cBhvr>
                                        <p:cTn id="11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1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1" presetClass="entr" presetSubtype="1" fill="hold" grpId="0" nodeType="clickEffect">
                                  <p:stCondLst>
                                    <p:cond delay="0"/>
                                  </p:stCondLst>
                                  <p:childTnLst>
                                    <p:set>
                                      <p:cBhvr>
                                        <p:cTn id="115" dur="1" fill="hold">
                                          <p:stCondLst>
                                            <p:cond delay="0"/>
                                          </p:stCondLst>
                                        </p:cTn>
                                        <p:tgtEl>
                                          <p:spTgt spid="16"/>
                                        </p:tgtEl>
                                        <p:attrNameLst>
                                          <p:attrName>style.visibility</p:attrName>
                                        </p:attrNameLst>
                                      </p:cBhvr>
                                      <p:to>
                                        <p:strVal val="visible"/>
                                      </p:to>
                                    </p:set>
                                    <p:animEffect transition="in" filter="wheel(1)">
                                      <p:cBhvr>
                                        <p:cTn id="116" dur="2000"/>
                                        <p:tgtEl>
                                          <p:spTgt spid="16"/>
                                        </p:tgtEl>
                                      </p:cBhvr>
                                    </p:animEffect>
                                  </p:childTnLst>
                                </p:cTn>
                              </p:par>
                              <p:par>
                                <p:cTn id="117" presetID="18" presetClass="entr" presetSubtype="12" fill="hold" nodeType="withEffect">
                                  <p:stCondLst>
                                    <p:cond delay="0"/>
                                  </p:stCondLst>
                                  <p:childTnLst>
                                    <p:set>
                                      <p:cBhvr>
                                        <p:cTn id="118" dur="1" fill="hold">
                                          <p:stCondLst>
                                            <p:cond delay="0"/>
                                          </p:stCondLst>
                                        </p:cTn>
                                        <p:tgtEl>
                                          <p:spTgt spid="12"/>
                                        </p:tgtEl>
                                        <p:attrNameLst>
                                          <p:attrName>style.visibility</p:attrName>
                                        </p:attrNameLst>
                                      </p:cBhvr>
                                      <p:to>
                                        <p:strVal val="visible"/>
                                      </p:to>
                                    </p:set>
                                    <p:animEffect transition="in" filter="strips(downLeft)">
                                      <p:cBhvr>
                                        <p:cTn id="119" dur="1000"/>
                                        <p:tgtEl>
                                          <p:spTgt spid="12"/>
                                        </p:tgtEl>
                                      </p:cBhvr>
                                    </p:animEffect>
                                  </p:childTnLst>
                                </p:cTn>
                              </p:par>
                            </p:childTnLst>
                          </p:cTn>
                        </p:par>
                      </p:childTnLst>
                    </p:cTn>
                  </p:par>
                  <p:par>
                    <p:cTn id="120" fill="hold">
                      <p:stCondLst>
                        <p:cond delay="indefinite"/>
                      </p:stCondLst>
                      <p:childTnLst>
                        <p:par>
                          <p:cTn id="121" fill="hold">
                            <p:stCondLst>
                              <p:cond delay="0"/>
                            </p:stCondLst>
                            <p:childTnLst>
                              <p:par>
                                <p:cTn id="122" presetID="6" presetClass="entr" presetSubtype="16" fill="hold" nodeType="clickEffect">
                                  <p:stCondLst>
                                    <p:cond delay="0"/>
                                  </p:stCondLst>
                                  <p:childTnLst>
                                    <p:set>
                                      <p:cBhvr>
                                        <p:cTn id="123" dur="1" fill="hold">
                                          <p:stCondLst>
                                            <p:cond delay="0"/>
                                          </p:stCondLst>
                                        </p:cTn>
                                        <p:tgtEl>
                                          <p:spTgt spid="8">
                                            <p:txEl>
                                              <p:pRg st="0" end="0"/>
                                            </p:txEl>
                                          </p:spTgt>
                                        </p:tgtEl>
                                        <p:attrNameLst>
                                          <p:attrName>style.visibility</p:attrName>
                                        </p:attrNameLst>
                                      </p:cBhvr>
                                      <p:to>
                                        <p:strVal val="visible"/>
                                      </p:to>
                                    </p:set>
                                    <p:animEffect transition="in" filter="circle(in)">
                                      <p:cBhvr>
                                        <p:cTn id="124" dur="2000"/>
                                        <p:tgtEl>
                                          <p:spTgt spid="8">
                                            <p:txEl>
                                              <p:pRg st="0" end="0"/>
                                            </p:txEl>
                                          </p:spTgt>
                                        </p:tgtEl>
                                      </p:cBhvr>
                                    </p:animEffect>
                                  </p:childTnLst>
                                </p:cTn>
                              </p:par>
                              <p:par>
                                <p:cTn id="125" presetID="6" presetClass="entr" presetSubtype="16" fill="hold" nodeType="withEffect">
                                  <p:stCondLst>
                                    <p:cond delay="0"/>
                                  </p:stCondLst>
                                  <p:childTnLst>
                                    <p:set>
                                      <p:cBhvr>
                                        <p:cTn id="126" dur="1" fill="hold">
                                          <p:stCondLst>
                                            <p:cond delay="0"/>
                                          </p:stCondLst>
                                        </p:cTn>
                                        <p:tgtEl>
                                          <p:spTgt spid="8">
                                            <p:txEl>
                                              <p:pRg st="1" end="1"/>
                                            </p:txEl>
                                          </p:spTgt>
                                        </p:tgtEl>
                                        <p:attrNameLst>
                                          <p:attrName>style.visibility</p:attrName>
                                        </p:attrNameLst>
                                      </p:cBhvr>
                                      <p:to>
                                        <p:strVal val="visible"/>
                                      </p:to>
                                    </p:set>
                                    <p:animEffect transition="in" filter="circle(in)">
                                      <p:cBhvr>
                                        <p:cTn id="127"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t="-8000" r="-11000" b="-3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9826" y="599767"/>
            <a:ext cx="3352800" cy="639762"/>
          </a:xfrm>
        </p:spPr>
        <p:txBody>
          <a:bodyPr>
            <a:normAutofit fontScale="90000"/>
          </a:bodyPr>
          <a:lstStyle/>
          <a:p>
            <a:pPr marL="742950" indent="-742950" algn="l">
              <a:buFont typeface="+mj-lt"/>
              <a:buAutoNum type="alphaLcParenR" startAt="2"/>
            </a:pP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Biên</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dịch</a:t>
            </a:r>
            <a:r>
              <a:rPr lang="en-US"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dirty="0" smtClean="0"/>
              <a:t/>
            </a:r>
            <a:br>
              <a:rPr lang="en-US" dirty="0" smtClean="0"/>
            </a:br>
            <a:endParaRPr lang="en-US" dirty="0"/>
          </a:p>
        </p:txBody>
      </p:sp>
      <p:sp>
        <p:nvSpPr>
          <p:cNvPr id="3" name="Content Placeholder 2"/>
          <p:cNvSpPr>
            <a:spLocks noGrp="1"/>
          </p:cNvSpPr>
          <p:nvPr>
            <p:ph sz="half" idx="1"/>
          </p:nvPr>
        </p:nvSpPr>
        <p:spPr>
          <a:xfrm>
            <a:off x="309906" y="987795"/>
            <a:ext cx="4648200" cy="3431805"/>
          </a:xfrm>
        </p:spPr>
        <p:txBody>
          <a:bodyPr>
            <a:normAutofit/>
          </a:bodyPr>
          <a:lstStyle/>
          <a:p>
            <a:pPr>
              <a:buFont typeface="Wingdings" panose="05000000000000000000" pitchFamily="2" charset="2"/>
              <a:buChar char="v"/>
            </a:pPr>
            <a:r>
              <a:rPr lang="vi-VN" sz="2400" b="1" dirty="0" smtClean="0"/>
              <a:t>Duyệt, kiểm tra, phát hiện lỗi, xác định chương trình nguồn có dịch được không.</a:t>
            </a:r>
            <a:endParaRPr lang="en-US" sz="2400" b="1" dirty="0" smtClean="0"/>
          </a:p>
          <a:p>
            <a:pPr>
              <a:buFont typeface="Wingdings" panose="05000000000000000000" pitchFamily="2" charset="2"/>
              <a:buChar char="v"/>
            </a:pPr>
            <a:r>
              <a:rPr lang="vi-VN" sz="2400" b="1" dirty="0" smtClean="0"/>
              <a:t>Dịch chương trình nguồn thành một chương trình đích có thể thực hiện trên máy và lưu trữ lại để sử dụng về sau.</a:t>
            </a:r>
            <a:endParaRPr lang="en-US" sz="2400" b="1" dirty="0"/>
          </a:p>
        </p:txBody>
      </p:sp>
      <p:sp>
        <p:nvSpPr>
          <p:cNvPr id="5" name="Rectangle 4"/>
          <p:cNvSpPr/>
          <p:nvPr/>
        </p:nvSpPr>
        <p:spPr>
          <a:xfrm>
            <a:off x="3768213" y="442452"/>
            <a:ext cx="5133136" cy="523220"/>
          </a:xfrm>
          <a:prstGeom prst="rect">
            <a:avLst/>
          </a:prstGeom>
        </p:spPr>
        <p:txBody>
          <a:bodyPr wrap="none">
            <a:spAutoFit/>
          </a:bodyPr>
          <a:lstStyle/>
          <a:p>
            <a:r>
              <a:rPr lang="vi-VN" sz="2800" b="1" dirty="0" smtClean="0">
                <a:effectLst>
                  <a:outerShdw blurRad="38100" dist="38100" dir="2700000" algn="tl">
                    <a:srgbClr val="000000">
                      <a:alpha val="43137"/>
                    </a:srgbClr>
                  </a:outerShdw>
                </a:effectLst>
              </a:rPr>
              <a:t>Thực hiện qua hai bước sau</a:t>
            </a:r>
            <a:r>
              <a:rPr lang="en-US" sz="2800" b="1" dirty="0" smtClean="0">
                <a:effectLst>
                  <a:outerShdw blurRad="38100" dist="38100" dir="2700000" algn="tl">
                    <a:srgbClr val="000000">
                      <a:alpha val="43137"/>
                    </a:srgbClr>
                  </a:outerShdw>
                </a:effectLst>
              </a:rPr>
              <a:t>:</a:t>
            </a:r>
            <a:endParaRPr lang="en-US" sz="2800" b="1" dirty="0">
              <a:effectLst>
                <a:outerShdw blurRad="38100" dist="38100" dir="2700000" algn="tl">
                  <a:srgbClr val="000000">
                    <a:alpha val="43137"/>
                  </a:srgbClr>
                </a:outerShdw>
              </a:effectLst>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8266" y="975504"/>
            <a:ext cx="4153083" cy="2852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92700" y="4034879"/>
            <a:ext cx="8834094" cy="769441"/>
          </a:xfrm>
          <a:prstGeom prst="rect">
            <a:avLst/>
          </a:prstGeom>
        </p:spPr>
        <p:txBody>
          <a:bodyPr wrap="square">
            <a:spAutoFit/>
          </a:bodyPr>
          <a:lstStyle/>
          <a:p>
            <a:r>
              <a:rPr lang="vi-VN" sz="2200" b="1" dirty="0" smtClean="0"/>
              <a:t>Loại chương trình dịch này thuận tiện cho các chương trình ổn định và cần thực hiện nhiều lần.</a:t>
            </a:r>
            <a:endParaRPr lang="en-US" sz="2200" b="1" dirty="0"/>
          </a:p>
        </p:txBody>
      </p:sp>
      <p:sp>
        <p:nvSpPr>
          <p:cNvPr id="7" name="Rectangle 6"/>
          <p:cNvSpPr/>
          <p:nvPr/>
        </p:nvSpPr>
        <p:spPr>
          <a:xfrm>
            <a:off x="-17206" y="4831426"/>
            <a:ext cx="9144000" cy="1569660"/>
          </a:xfrm>
          <a:prstGeom prst="rect">
            <a:avLst/>
          </a:prstGeom>
        </p:spPr>
        <p:txBody>
          <a:bodyPr wrap="square">
            <a:spAutoFit/>
          </a:bodyPr>
          <a:lstStyle/>
          <a:p>
            <a:r>
              <a:rPr lang="vi-VN" sz="2400" b="1" dirty="0" smtClean="0"/>
              <a:t>Kèm với chương trình dịch, người dùng còn được cung cấp các dịch vụ lên quan như biên soạn, lưu trữ... tạo thành một môi trường làm việc trên một ngôn ngữ lập trình. Ví dụ: Turbo Pascal 7.0, Free Pascal 1.2, Visual Pascal 2.1,...</a:t>
            </a:r>
            <a:endParaRPr lang="en-US" sz="2400" b="1" dirty="0"/>
          </a:p>
        </p:txBody>
      </p:sp>
    </p:spTree>
    <p:extLst>
      <p:ext uri="{BB962C8B-B14F-4D97-AF65-F5344CB8AC3E}">
        <p14:creationId xmlns:p14="http://schemas.microsoft.com/office/powerpoint/2010/main" val="23599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3075"/>
                                        </p:tgtEl>
                                        <p:attrNameLst>
                                          <p:attrName>style.visibility</p:attrName>
                                        </p:attrNameLst>
                                      </p:cBhvr>
                                      <p:to>
                                        <p:strVal val="visible"/>
                                      </p:to>
                                    </p:set>
                                    <p:animEffect transition="in" filter="wheel(1)">
                                      <p:cBhvr>
                                        <p:cTn id="24" dur="2000"/>
                                        <p:tgtEl>
                                          <p:spTgt spid="307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Effect transition="in" filter="barn(inVertical)">
                                      <p:cBhvr>
                                        <p:cTn id="34" dur="500"/>
                                        <p:tgtEl>
                                          <p:spTgt spid="6">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Effect transition="in" filter="circle(in)">
                                      <p:cBhvr>
                                        <p:cTn id="39"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4000" t="-22000" r="-33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6361" y="228600"/>
            <a:ext cx="4038600" cy="731838"/>
          </a:xfrm>
        </p:spPr>
        <p:txBody>
          <a:bodyPr>
            <a:normAutofit fontScale="90000"/>
          </a:bodyPr>
          <a:lstStyle/>
          <a:p>
            <a:r>
              <a:rPr lang="en-US" dirty="0" err="1" smtClean="0">
                <a:solidFill>
                  <a:srgbClr val="FF0000"/>
                </a:solidFill>
                <a:effectLst>
                  <a:outerShdw blurRad="38100" dist="38100" dir="2700000" algn="tl">
                    <a:srgbClr val="000000">
                      <a:alpha val="43137"/>
                    </a:srgbClr>
                  </a:outerShdw>
                </a:effectLst>
              </a:rPr>
              <a:t>Ghi</a:t>
            </a:r>
            <a:r>
              <a:rPr lang="en-US" dirty="0" smtClean="0">
                <a:solidFill>
                  <a:srgbClr val="FF0000"/>
                </a:solidFill>
                <a:effectLst>
                  <a:outerShdw blurRad="38100" dist="38100" dir="2700000" algn="tl">
                    <a:srgbClr val="000000">
                      <a:alpha val="43137"/>
                    </a:srgbClr>
                  </a:outerShdw>
                </a:effectLst>
              </a:rPr>
              <a:t> </a:t>
            </a:r>
            <a:r>
              <a:rPr lang="en-US" dirty="0" err="1" smtClean="0">
                <a:solidFill>
                  <a:srgbClr val="FF0000"/>
                </a:solidFill>
                <a:effectLst>
                  <a:outerShdw blurRad="38100" dist="38100" dir="2700000" algn="tl">
                    <a:srgbClr val="000000">
                      <a:alpha val="43137"/>
                    </a:srgbClr>
                  </a:outerShdw>
                </a:effectLst>
              </a:rPr>
              <a:t>nhớ</a:t>
            </a:r>
            <a:r>
              <a:rPr lang="en-US" dirty="0" smtClean="0">
                <a:solidFill>
                  <a:srgbClr val="FF0000"/>
                </a:solidFill>
                <a:effectLst>
                  <a:outerShdw blurRad="38100" dist="38100" dir="2700000" algn="tl">
                    <a:srgbClr val="000000">
                      <a:alpha val="43137"/>
                    </a:srgbClr>
                  </a:outerShdw>
                </a:effectLst>
              </a:rPr>
              <a:t>!</a:t>
            </a:r>
            <a:endParaRPr lang="en-US" dirty="0">
              <a:solidFill>
                <a:srgbClr val="FF0000"/>
              </a:solidFill>
              <a:effectLst>
                <a:outerShdw blurRad="38100" dist="38100" dir="2700000" algn="tl">
                  <a:srgbClr val="000000">
                    <a:alpha val="43137"/>
                  </a:srgbClr>
                </a:outerShdw>
              </a:effectLst>
            </a:endParaRPr>
          </a:p>
        </p:txBody>
      </p:sp>
      <p:sp>
        <p:nvSpPr>
          <p:cNvPr id="4" name="Content Placeholder 3"/>
          <p:cNvSpPr>
            <a:spLocks noGrp="1"/>
          </p:cNvSpPr>
          <p:nvPr>
            <p:ph sz="half" idx="2"/>
          </p:nvPr>
        </p:nvSpPr>
        <p:spPr>
          <a:xfrm>
            <a:off x="4724400" y="609600"/>
            <a:ext cx="3962400" cy="2174723"/>
          </a:xfrm>
        </p:spPr>
        <p:txBody>
          <a:bodyPr>
            <a:normAutofit/>
          </a:bodyPr>
          <a:lstStyle/>
          <a:p>
            <a:pPr>
              <a:buFont typeface="Wingdings" pitchFamily="2" charset="2"/>
              <a:buChar char="&amp;"/>
            </a:pPr>
            <a:r>
              <a:rPr lang="en-US" sz="2400" b="1" dirty="0" err="1" smtClean="0">
                <a:sym typeface="Wingdings"/>
              </a:rPr>
              <a:t>Các</a:t>
            </a:r>
            <a:r>
              <a:rPr lang="en-US" sz="2400" b="1" dirty="0" smtClean="0">
                <a:sym typeface="Wingdings"/>
              </a:rPr>
              <a:t> </a:t>
            </a:r>
            <a:r>
              <a:rPr lang="en-US" sz="2400" b="1" dirty="0" err="1" smtClean="0">
                <a:sym typeface="Wingdings"/>
              </a:rPr>
              <a:t>loại</a:t>
            </a:r>
            <a:r>
              <a:rPr lang="en-US" sz="2400" b="1" dirty="0" smtClean="0">
                <a:sym typeface="Wingdings"/>
              </a:rPr>
              <a:t> </a:t>
            </a:r>
            <a:r>
              <a:rPr lang="en-US" sz="2400" b="1" dirty="0" err="1" smtClean="0">
                <a:sym typeface="Wingdings"/>
              </a:rPr>
              <a:t>chương</a:t>
            </a:r>
            <a:r>
              <a:rPr lang="en-US" sz="2400" b="1" dirty="0" smtClean="0">
                <a:sym typeface="Wingdings"/>
              </a:rPr>
              <a:t> </a:t>
            </a:r>
            <a:r>
              <a:rPr lang="en-US" sz="2400" b="1" dirty="0" err="1" smtClean="0">
                <a:sym typeface="Wingdings"/>
              </a:rPr>
              <a:t>trình</a:t>
            </a:r>
            <a:r>
              <a:rPr lang="en-US" sz="2400" b="1" dirty="0" smtClean="0">
                <a:sym typeface="Wingdings"/>
              </a:rPr>
              <a:t> </a:t>
            </a:r>
            <a:r>
              <a:rPr lang="en-US" sz="2400" b="1" dirty="0" err="1" smtClean="0">
                <a:sym typeface="Wingdings"/>
              </a:rPr>
              <a:t>dịch</a:t>
            </a:r>
            <a:r>
              <a:rPr lang="en-US" sz="2400" b="1" dirty="0" smtClean="0">
                <a:sym typeface="Wingdings"/>
              </a:rPr>
              <a:t>:</a:t>
            </a:r>
          </a:p>
          <a:p>
            <a:pPr lvl="1">
              <a:buFont typeface="Wingdings" panose="05000000000000000000" pitchFamily="2" charset="2"/>
              <a:buChar char="v"/>
            </a:pPr>
            <a:r>
              <a:rPr lang="en-US" b="1" dirty="0" err="1" smtClean="0">
                <a:sym typeface="Wingdings"/>
              </a:rPr>
              <a:t>Thông</a:t>
            </a:r>
            <a:r>
              <a:rPr lang="en-US" b="1" dirty="0" smtClean="0">
                <a:sym typeface="Wingdings"/>
              </a:rPr>
              <a:t> </a:t>
            </a:r>
            <a:r>
              <a:rPr lang="en-US" b="1" dirty="0" err="1" smtClean="0">
                <a:sym typeface="Wingdings"/>
              </a:rPr>
              <a:t>dịch</a:t>
            </a:r>
            <a:endParaRPr lang="en-US" b="1" dirty="0" smtClean="0">
              <a:sym typeface="Wingdings"/>
            </a:endParaRPr>
          </a:p>
          <a:p>
            <a:pPr lvl="1">
              <a:buFont typeface="Wingdings" panose="05000000000000000000" pitchFamily="2" charset="2"/>
              <a:buChar char="v"/>
            </a:pPr>
            <a:r>
              <a:rPr lang="en-US" b="1" dirty="0" err="1" smtClean="0">
                <a:sym typeface="Wingdings"/>
              </a:rPr>
              <a:t>Biên</a:t>
            </a:r>
            <a:r>
              <a:rPr lang="en-US" b="1" dirty="0" smtClean="0">
                <a:sym typeface="Wingdings"/>
              </a:rPr>
              <a:t> </a:t>
            </a:r>
            <a:r>
              <a:rPr lang="en-US" b="1" dirty="0" err="1" smtClean="0">
                <a:sym typeface="Wingdings"/>
              </a:rPr>
              <a:t>dịch</a:t>
            </a:r>
            <a:endParaRPr lang="en-US" b="1" dirty="0" smtClean="0">
              <a:sym typeface="Wingdings"/>
            </a:endParaRPr>
          </a:p>
          <a:p>
            <a:pPr lvl="1">
              <a:buFont typeface="Wingdings" panose="05000000000000000000" pitchFamily="2" charset="2"/>
              <a:buChar char="v"/>
            </a:pPr>
            <a:endParaRPr lang="en-US" sz="1600" b="1" dirty="0"/>
          </a:p>
        </p:txBody>
      </p:sp>
      <p:sp>
        <p:nvSpPr>
          <p:cNvPr id="6" name="Rectangle 5"/>
          <p:cNvSpPr/>
          <p:nvPr/>
        </p:nvSpPr>
        <p:spPr>
          <a:xfrm>
            <a:off x="685800" y="1066800"/>
            <a:ext cx="3733800" cy="2308324"/>
          </a:xfrm>
          <a:prstGeom prst="rect">
            <a:avLst/>
          </a:prstGeom>
        </p:spPr>
        <p:txBody>
          <a:bodyPr wrap="square">
            <a:spAutoFit/>
          </a:bodyPr>
          <a:lstStyle/>
          <a:p>
            <a:r>
              <a:rPr lang="vi-VN" sz="2400" b="1" dirty="0" smtClean="0">
                <a:sym typeface="Wingdings"/>
              </a:rPr>
              <a:t></a:t>
            </a:r>
            <a:r>
              <a:rPr lang="vi-VN" sz="2400" b="1" dirty="0" smtClean="0"/>
              <a:t>Lập trình là sử dụng cấu trúc dữ liệu và các câu lệnh của ngôn ngữ lập trình cụ thể để mô tả dữ liệu và diễn đạt các thao tác của thuật toán.</a:t>
            </a:r>
            <a:endParaRPr lang="vi-VN" sz="2400" b="1" dirty="0"/>
          </a:p>
        </p:txBody>
      </p:sp>
      <p:sp>
        <p:nvSpPr>
          <p:cNvPr id="7" name="Rectangle 6"/>
          <p:cNvSpPr/>
          <p:nvPr/>
        </p:nvSpPr>
        <p:spPr>
          <a:xfrm>
            <a:off x="1175094" y="3374813"/>
            <a:ext cx="3203121" cy="461665"/>
          </a:xfrm>
          <a:prstGeom prst="rect">
            <a:avLst/>
          </a:prstGeom>
        </p:spPr>
        <p:txBody>
          <a:bodyPr wrap="none">
            <a:spAutoFit/>
          </a:bodyPr>
          <a:lstStyle/>
          <a:p>
            <a:r>
              <a:rPr lang="vi-VN" sz="2400" b="1" dirty="0" smtClean="0"/>
              <a:t>Chương trình nguồn</a:t>
            </a:r>
            <a:endParaRPr lang="vi-VN" sz="2400" b="1" dirty="0"/>
          </a:p>
        </p:txBody>
      </p:sp>
      <p:sp>
        <p:nvSpPr>
          <p:cNvPr id="8" name="Rectangle 7"/>
          <p:cNvSpPr/>
          <p:nvPr/>
        </p:nvSpPr>
        <p:spPr>
          <a:xfrm>
            <a:off x="1328647" y="4391055"/>
            <a:ext cx="2896947" cy="461665"/>
          </a:xfrm>
          <a:prstGeom prst="rect">
            <a:avLst/>
          </a:prstGeom>
        </p:spPr>
        <p:txBody>
          <a:bodyPr wrap="none">
            <a:spAutoFit/>
          </a:bodyPr>
          <a:lstStyle/>
          <a:p>
            <a:r>
              <a:rPr lang="vi-VN" sz="2400" b="1" dirty="0" smtClean="0">
                <a:solidFill>
                  <a:srgbClr val="FF0000"/>
                </a:solidFill>
              </a:rPr>
              <a:t>Chương trình dịch</a:t>
            </a:r>
            <a:endParaRPr lang="vi-VN" sz="2400" b="1" dirty="0">
              <a:solidFill>
                <a:srgbClr val="FF0000"/>
              </a:solidFill>
            </a:endParaRPr>
          </a:p>
        </p:txBody>
      </p:sp>
      <p:sp>
        <p:nvSpPr>
          <p:cNvPr id="9" name="Rectangle 8"/>
          <p:cNvSpPr/>
          <p:nvPr/>
        </p:nvSpPr>
        <p:spPr>
          <a:xfrm>
            <a:off x="1328647" y="5486400"/>
            <a:ext cx="2896947" cy="461665"/>
          </a:xfrm>
          <a:prstGeom prst="rect">
            <a:avLst/>
          </a:prstGeom>
        </p:spPr>
        <p:txBody>
          <a:bodyPr wrap="none">
            <a:spAutoFit/>
          </a:bodyPr>
          <a:lstStyle/>
          <a:p>
            <a:r>
              <a:rPr lang="vi-VN" sz="2400" b="1" dirty="0" smtClean="0"/>
              <a:t>Chương trình đích</a:t>
            </a:r>
            <a:endParaRPr lang="vi-VN" sz="2400" b="1" dirty="0"/>
          </a:p>
        </p:txBody>
      </p:sp>
      <p:sp>
        <p:nvSpPr>
          <p:cNvPr id="10" name="Frame 9"/>
          <p:cNvSpPr/>
          <p:nvPr/>
        </p:nvSpPr>
        <p:spPr>
          <a:xfrm>
            <a:off x="1328646" y="4391055"/>
            <a:ext cx="2896948" cy="485745"/>
          </a:xfrm>
          <a:prstGeom prst="frame">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2" name="Straight Arrow Connector 11"/>
          <p:cNvCxnSpPr>
            <a:stCxn id="7" idx="2"/>
            <a:endCxn id="10" idx="0"/>
          </p:cNvCxnSpPr>
          <p:nvPr/>
        </p:nvCxnSpPr>
        <p:spPr>
          <a:xfrm>
            <a:off x="2776655" y="3836478"/>
            <a:ext cx="465" cy="55457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0" idx="2"/>
            <a:endCxn id="9" idx="0"/>
          </p:cNvCxnSpPr>
          <p:nvPr/>
        </p:nvCxnSpPr>
        <p:spPr>
          <a:xfrm>
            <a:off x="2777120" y="4876800"/>
            <a:ext cx="1" cy="6096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85800" y="3313258"/>
            <a:ext cx="609600" cy="461665"/>
          </a:xfrm>
          <a:prstGeom prst="rect">
            <a:avLst/>
          </a:prstGeom>
        </p:spPr>
        <p:txBody>
          <a:bodyPr wrap="square">
            <a:spAutoFit/>
          </a:bodyPr>
          <a:lstStyle/>
          <a:p>
            <a:r>
              <a:rPr lang="vi-VN" sz="2400" b="1" dirty="0" smtClean="0">
                <a:sym typeface="Wingdings"/>
              </a:rPr>
              <a:t></a:t>
            </a:r>
            <a:endParaRPr lang="vi-VN" sz="2400" b="1"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439835"/>
            <a:ext cx="2663825" cy="267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800222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7">
                                            <p:txEl>
                                              <p:pRg st="0" end="0"/>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par>
                          <p:cTn id="22" fill="hold">
                            <p:stCondLst>
                              <p:cond delay="500"/>
                            </p:stCondLst>
                            <p:childTnLst>
                              <p:par>
                                <p:cTn id="23" presetID="53" presetClass="entr" presetSubtype="16" fill="hold" nodeType="after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p:cTn id="25"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8">
                                            <p:txEl>
                                              <p:pRg st="0" end="0"/>
                                            </p:txEl>
                                          </p:spTgt>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p:cTn id="30" dur="500" fill="hold"/>
                                        <p:tgtEl>
                                          <p:spTgt spid="10"/>
                                        </p:tgtEl>
                                        <p:attrNameLst>
                                          <p:attrName>ppt_w</p:attrName>
                                        </p:attrNameLst>
                                      </p:cBhvr>
                                      <p:tavLst>
                                        <p:tav tm="0">
                                          <p:val>
                                            <p:fltVal val="0"/>
                                          </p:val>
                                        </p:tav>
                                        <p:tav tm="100000">
                                          <p:val>
                                            <p:strVal val="#ppt_w"/>
                                          </p:val>
                                        </p:tav>
                                      </p:tavLst>
                                    </p:anim>
                                    <p:anim calcmode="lin" valueType="num">
                                      <p:cBhvr>
                                        <p:cTn id="31" dur="500" fill="hold"/>
                                        <p:tgtEl>
                                          <p:spTgt spid="10"/>
                                        </p:tgtEl>
                                        <p:attrNameLst>
                                          <p:attrName>ppt_h</p:attrName>
                                        </p:attrNameLst>
                                      </p:cBhvr>
                                      <p:tavLst>
                                        <p:tav tm="0">
                                          <p:val>
                                            <p:fltVal val="0"/>
                                          </p:val>
                                        </p:tav>
                                        <p:tav tm="100000">
                                          <p:val>
                                            <p:strVal val="#ppt_h"/>
                                          </p:val>
                                        </p:tav>
                                      </p:tavLst>
                                    </p:anim>
                                    <p:animEffect transition="in" filter="fade">
                                      <p:cBhvr>
                                        <p:cTn id="32" dur="500"/>
                                        <p:tgtEl>
                                          <p:spTgt spid="10"/>
                                        </p:tgtEl>
                                      </p:cBhvr>
                                    </p:animEffect>
                                  </p:childTnLst>
                                </p:cTn>
                              </p:par>
                              <p:par>
                                <p:cTn id="33" presetID="53" presetClass="entr" presetSubtype="16"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p:cTn id="35" dur="500" fill="hold"/>
                                        <p:tgtEl>
                                          <p:spTgt spid="15"/>
                                        </p:tgtEl>
                                        <p:attrNameLst>
                                          <p:attrName>ppt_w</p:attrName>
                                        </p:attrNameLst>
                                      </p:cBhvr>
                                      <p:tavLst>
                                        <p:tav tm="0">
                                          <p:val>
                                            <p:fltVal val="0"/>
                                          </p:val>
                                        </p:tav>
                                        <p:tav tm="100000">
                                          <p:val>
                                            <p:strVal val="#ppt_w"/>
                                          </p:val>
                                        </p:tav>
                                      </p:tavLst>
                                    </p:anim>
                                    <p:anim calcmode="lin" valueType="num">
                                      <p:cBhvr>
                                        <p:cTn id="36" dur="500" fill="hold"/>
                                        <p:tgtEl>
                                          <p:spTgt spid="15"/>
                                        </p:tgtEl>
                                        <p:attrNameLst>
                                          <p:attrName>ppt_h</p:attrName>
                                        </p:attrNameLst>
                                      </p:cBhvr>
                                      <p:tavLst>
                                        <p:tav tm="0">
                                          <p:val>
                                            <p:fltVal val="0"/>
                                          </p:val>
                                        </p:tav>
                                        <p:tav tm="100000">
                                          <p:val>
                                            <p:strVal val="#ppt_h"/>
                                          </p:val>
                                        </p:tav>
                                      </p:tavLst>
                                    </p:anim>
                                    <p:animEffect transition="in" filter="fade">
                                      <p:cBhvr>
                                        <p:cTn id="37" dur="500"/>
                                        <p:tgtEl>
                                          <p:spTgt spid="15"/>
                                        </p:tgtEl>
                                      </p:cBhvr>
                                    </p:animEffect>
                                  </p:childTnLst>
                                </p:cTn>
                              </p:par>
                            </p:childTnLst>
                          </p:cTn>
                        </p:par>
                        <p:par>
                          <p:cTn id="38" fill="hold">
                            <p:stCondLst>
                              <p:cond delay="1000"/>
                            </p:stCondLst>
                            <p:childTnLst>
                              <p:par>
                                <p:cTn id="39" presetID="53" presetClass="entr" presetSubtype="16" fill="hold" nodeType="after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 calcmode="lin" valueType="num">
                                      <p:cBhvr>
                                        <p:cTn id="4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42"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43" dur="500"/>
                                        <p:tgtEl>
                                          <p:spTgt spid="9">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 calcmode="lin" valueType="num">
                                      <p:cBhvr>
                                        <p:cTn id="48"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49"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50" dur="500"/>
                                        <p:tgtEl>
                                          <p:spTgt spid="4">
                                            <p:txEl>
                                              <p:pRg st="0" end="0"/>
                                            </p:txEl>
                                          </p:spTgt>
                                        </p:tgtEl>
                                      </p:cBhvr>
                                    </p:animEffect>
                                  </p:childTnLst>
                                </p:cTn>
                              </p:par>
                              <p:par>
                                <p:cTn id="51" presetID="53" presetClass="entr" presetSubtype="16" fill="hold" nodeType="with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 calcmode="lin" valueType="num">
                                      <p:cBhvr>
                                        <p:cTn id="53"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54"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55" dur="500"/>
                                        <p:tgtEl>
                                          <p:spTgt spid="4">
                                            <p:txEl>
                                              <p:pRg st="1" end="1"/>
                                            </p:txEl>
                                          </p:spTgt>
                                        </p:tgtEl>
                                      </p:cBhvr>
                                    </p:animEffect>
                                  </p:childTnLst>
                                </p:cTn>
                              </p:par>
                              <p:par>
                                <p:cTn id="56" presetID="53" presetClass="entr" presetSubtype="16" fill="hold" nodeType="with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 calcmode="lin" valueType="num">
                                      <p:cBhvr>
                                        <p:cTn id="58"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59"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6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795</TotalTime>
  <Words>653</Words>
  <Application>Microsoft Office PowerPoint</Application>
  <PresentationFormat>On-screen Show (4:3)</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Times New Roman</vt:lpstr>
      <vt:lpstr>Wingdings</vt:lpstr>
      <vt:lpstr>Office Theme</vt:lpstr>
      <vt:lpstr>TIN HỌC 11</vt:lpstr>
      <vt:lpstr>PowerPoint Presentation</vt:lpstr>
      <vt:lpstr>Phân loại ngôn ngữ lập trình</vt:lpstr>
      <vt:lpstr>Chương trình có chức năng chuyển đổi ngôn ngữ lập trình bậc cao thành ngôn ngữ máy tính hiểu gọi là  chương trình dịch.</vt:lpstr>
      <vt:lpstr>PowerPoint Presentation</vt:lpstr>
      <vt:lpstr>PowerPoint Presentation</vt:lpstr>
      <vt:lpstr>Thông dịch</vt:lpstr>
      <vt:lpstr>Biên dịch  </vt:lpstr>
      <vt:lpstr>Ghi nhớ!</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TIN HỌC</dc:title>
  <dc:creator>PC User</dc:creator>
  <cp:lastModifiedBy>an</cp:lastModifiedBy>
  <cp:revision>53</cp:revision>
  <dcterms:created xsi:type="dcterms:W3CDTF">2014-09-14T02:40:51Z</dcterms:created>
  <dcterms:modified xsi:type="dcterms:W3CDTF">2021-09-01T08:40:47Z</dcterms:modified>
</cp:coreProperties>
</file>